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65" r:id="rId5"/>
    <p:sldId id="311" r:id="rId6"/>
    <p:sldId id="310" r:id="rId7"/>
    <p:sldId id="330" r:id="rId8"/>
    <p:sldId id="329" r:id="rId9"/>
    <p:sldId id="328" r:id="rId10"/>
    <p:sldId id="337" r:id="rId11"/>
    <p:sldId id="320" r:id="rId12"/>
    <p:sldId id="321" r:id="rId13"/>
    <p:sldId id="341" r:id="rId14"/>
    <p:sldId id="322" r:id="rId15"/>
    <p:sldId id="323" r:id="rId16"/>
    <p:sldId id="324" r:id="rId17"/>
    <p:sldId id="325" r:id="rId18"/>
    <p:sldId id="326" r:id="rId19"/>
    <p:sldId id="346" r:id="rId20"/>
    <p:sldId id="338" r:id="rId21"/>
    <p:sldId id="339" r:id="rId22"/>
    <p:sldId id="343" r:id="rId23"/>
    <p:sldId id="344" r:id="rId24"/>
    <p:sldId id="345" r:id="rId25"/>
    <p:sldId id="342" r:id="rId26"/>
    <p:sldId id="332" r:id="rId27"/>
    <p:sldId id="333" r:id="rId28"/>
    <p:sldId id="327" r:id="rId29"/>
    <p:sldId id="331" r:id="rId30"/>
    <p:sldId id="334" r:id="rId31"/>
  </p:sldIdLst>
  <p:sldSz cx="12188825"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on, Patrick D." initials="PPD" lastIdx="1" clrIdx="0">
    <p:extLst>
      <p:ext uri="{19B8F6BF-5375-455C-9EA6-DF929625EA0E}">
        <p15:presenceInfo xmlns:p15="http://schemas.microsoft.com/office/powerpoint/2012/main" userId="S-1-5-21-123422777-1872584788-1229334128-32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339" autoAdjust="0"/>
  </p:normalViewPr>
  <p:slideViewPr>
    <p:cSldViewPr showGuides="1">
      <p:cViewPr varScale="1">
        <p:scale>
          <a:sx n="58" d="100"/>
          <a:sy n="58" d="100"/>
        </p:scale>
        <p:origin x="1646" y="53"/>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8/9/2019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8-08T17:07:54.670"/>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147 409 0,'37'0'63,"0"0"-32,-1 0-15,1 0 15,0 0-15,0 0 109,0 0-125,-1 0 93,1 0-61,0-37-17,0 37 48,0 0-48,-1 0 32,1 0-47,0 0 63,0 0-32,0 0-31,0 0 31,-1 0-31,1 0 16,0 0 46,0 0-30,0 0 30,-1 0-46,1 0 15,0 0-15,0 0 62,0 0 0,-1 0-31,1 0-47,0 0 62,0 0-62,0 0 78,0 0-62,-1 0 62,1 0 63,0 0-63,-74 0 234,0 0-265,1 0-31,-1 0 15,0 0-15,0 0-1,0 0 1,0 0 0,1 0-1,-1-37 1,0 37-16,0 0 47,0 0-32,1 0 1,-1 0 15,0 0-31,0 0 16,0 0 0,1 0-1,-1 0 16,0 0-31,0 0 16,0 0 0,0 0-1,1 0 32,-1-37-47,0 37 16,0 0-1,0 0 1,1 0-16,-1 0 31,0 0 32,0 0 15,0 0-31,1 0 109,-1 0-140,37 37 156,0 0-110,0 0 47,0 0-109,0-1 141,0 1 172,0 0-282,0 0 16,0 0 31,0-1 31,37-36 110,-1 0-188,1 0 32,0 0-48,0 0 63,0 0-62,-1 0 31,-36 37 0,37-37-32,0 37 32,0-37-31,36 0 0,-36 37-16,0-37 15,37 0-15,-37 0 0,36 37 16,1 0-16,-37-37 15,36 0-15,-36 36 16,0-36-16,0 0 78,-1 37-78,1-37 16,0 0-1,37 0 1,-37 0-16,-1 0 16,1 0-16,0 0 15,0 0-15,0 0 16,-1 0 78,1 0-79,0 0 1,0-37 281,0 1-266,-1 36 16,-36-37 109,0 0-125,0-37-15,0 37 0,0 1-16,0-1 15,0 0-15,0 0 32,0 0-32,0 1 93,0-1-93,0 0 16,0-37 31,0 38-32,0-1 1,0 0 343,-36 37-343,-1 0-16,0 0 31,0 0-15,37-37 15,-37 37-31,1 0 16,-1 0 15,37-37-15,-37 37-16,0 0 15,0 0 1,1 0 0,-1 0 15,0 0-16,0 0 1,37-37-16,-37 37 94,0-36-79,1 36 32,-1 0 0,0 0-47,0 0 16,0 0 31,1 0-32,-38 0 1,37 0 15,0 0 32,1 0-48,-1 0 48,0-37-48,0 37 17,0 0-17,0 0 1,1 37 46,-1-37-46,37 36-16,-37-36 94,0 0-63,0 0-31,37 37 47,-36-37 109,-1 0-156,37 37 31,-37-37 32,0 0 109,0 0-157,1 0 204,-1 37-172,37 0-31,-37 0-1,0-37-15,0 0 16,37 73-16,-37-36 31,1 37 32,36-1-48,0-36-15,0 0 78,0 0-46,0-1-17,0 1 79,0 0-78,36-37-1,-36 37 17,0 0 124,37-37-78,0 0-62,0 0 15,0 0 0,0 0-15,-1 0 109,1 0-94,0 0 94,0 0-94,0 0-15,-1 0 78,1 0-79,0 0 110,0 0-62,0 0-16,-1 0-16,1 0 31,0 0 32,0 0-63,0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8/9/2019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108</a:t>
            </a:r>
            <a:r>
              <a:rPr lang="en-US" baseline="30000" dirty="0" smtClean="0"/>
              <a:t>th</a:t>
            </a:r>
            <a:r>
              <a:rPr lang="en-US" dirty="0" smtClean="0"/>
              <a:t> </a:t>
            </a:r>
            <a:r>
              <a:rPr lang="en-US" dirty="0" err="1" smtClean="0"/>
              <a:t>TRC</a:t>
            </a:r>
            <a:r>
              <a:rPr lang="en-US" dirty="0" smtClean="0"/>
              <a:t> Transportation Conference and Equipment Expo</a:t>
            </a:r>
          </a:p>
          <a:p>
            <a:endParaRPr lang="en-US" dirty="0" smtClean="0"/>
          </a:p>
          <a:p>
            <a:r>
              <a:rPr lang="en-US" dirty="0" smtClean="0"/>
              <a:t>Short</a:t>
            </a:r>
            <a:r>
              <a:rPr lang="en-US" baseline="0" dirty="0" smtClean="0"/>
              <a:t> Introduction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406267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touch on some of the Chart of Account Changes that will be ahead.  </a:t>
            </a:r>
          </a:p>
          <a:p>
            <a:endParaRPr lang="en-US" baseline="0" dirty="0" smtClean="0"/>
          </a:p>
          <a:p>
            <a:r>
              <a:rPr lang="en-US" baseline="0" dirty="0" smtClean="0"/>
              <a:t>Some of these changes will impact you directly depending on your job duties.</a:t>
            </a:r>
          </a:p>
          <a:p>
            <a:endParaRPr lang="en-US" baseline="0" dirty="0" smtClean="0"/>
          </a:p>
          <a:p>
            <a:r>
              <a:rPr lang="en-US" baseline="0" dirty="0" smtClean="0"/>
              <a:t>General Ledger numbering:  Leading digit:  1 – Assets, 2 – Liabilities, 3 – Equity, 4 – Revenue and 5 – Expenses.  </a:t>
            </a:r>
          </a:p>
          <a:p>
            <a:endParaRPr lang="en-US" baseline="0" dirty="0" smtClean="0"/>
          </a:p>
          <a:p>
            <a:r>
              <a:rPr lang="en-US" baseline="0" dirty="0" smtClean="0"/>
              <a:t>The implementation team and change management champions understand that there is going to be a lot of changes as we move to a more computerized/less paper system and have tried very hard to keep the Chart of Accounts as familiar as possible while configuring the system. </a:t>
            </a:r>
          </a:p>
          <a:p>
            <a:endParaRPr lang="en-US" baseline="0" dirty="0" smtClean="0"/>
          </a:p>
          <a:p>
            <a:r>
              <a:rPr lang="en-US" baseline="0" dirty="0" smtClean="0"/>
              <a:t>As you can see some of the similarities with the old and new numbering conventions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36082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areas effected</a:t>
            </a:r>
          </a:p>
          <a:p>
            <a:endParaRPr lang="en-US" dirty="0" smtClean="0"/>
          </a:p>
          <a:p>
            <a:r>
              <a:rPr lang="en-US" dirty="0" smtClean="0"/>
              <a:t>Program</a:t>
            </a:r>
            <a:r>
              <a:rPr lang="en-US" baseline="0" dirty="0" smtClean="0"/>
              <a:t> Management</a:t>
            </a:r>
          </a:p>
          <a:p>
            <a:r>
              <a:rPr lang="en-US" baseline="0" dirty="0" smtClean="0"/>
              <a:t>Federal Aid Billing</a:t>
            </a:r>
          </a:p>
          <a:p>
            <a:r>
              <a:rPr lang="en-US" baseline="0" dirty="0" smtClean="0"/>
              <a:t>Highway Police Grants</a:t>
            </a:r>
          </a:p>
          <a:p>
            <a:r>
              <a:rPr lang="en-US" baseline="0" dirty="0" smtClean="0"/>
              <a:t>Transportation Planning and Policy Grants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55353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a:t>
            </a:r>
            <a:r>
              <a:rPr lang="en-US" baseline="0" dirty="0" smtClean="0"/>
              <a:t> Expense Reimbursements will be part of the Expense Module</a:t>
            </a:r>
          </a:p>
          <a:p>
            <a:endParaRPr lang="en-US" baseline="0" dirty="0" smtClean="0"/>
          </a:p>
          <a:p>
            <a:r>
              <a:rPr lang="en-US" baseline="0" dirty="0" smtClean="0"/>
              <a:t>Currently working with Prototype I to setup current expense policy limits and notifications to help facilitate and document the expense reimbursement process</a:t>
            </a:r>
          </a:p>
          <a:p>
            <a:endParaRPr lang="en-US" baseline="0" dirty="0" smtClean="0"/>
          </a:p>
          <a:p>
            <a:r>
              <a:rPr lang="en-US" baseline="0" dirty="0" smtClean="0"/>
              <a:t>P-Card implementation will take place later this year, goal is to make the system limit what codes can be used.  Won’t be perfect will still have decisions that need to be made but should limit coding errors.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87200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Enterprise</a:t>
            </a:r>
            <a:r>
              <a:rPr lang="en-US" baseline="0" dirty="0" smtClean="0"/>
              <a:t> Reporting will leverage a single source of record system, Oracle, to allow for cross-ARDOT reporting</a:t>
            </a:r>
          </a:p>
          <a:p>
            <a:endParaRPr lang="en-US" baseline="0" dirty="0" smtClean="0"/>
          </a:p>
          <a:p>
            <a:r>
              <a:rPr lang="en-US" baseline="0" dirty="0" smtClean="0"/>
              <a:t>Will allow for cross module reporting also, as long as it is integrated with the enterprise-wide Oracle solution</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7487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in early stages</a:t>
            </a:r>
            <a:r>
              <a:rPr lang="en-US" baseline="0" dirty="0" smtClean="0"/>
              <a:t> of discover for the Inventory Management module.  The current vision is to allow for a handheld barcode scanning solution for inventory.  The vision would be for the inventory to be scanned when received, pulled for a task and other processes as they present themselves.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3035330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a:t>
            </a:r>
            <a:r>
              <a:rPr lang="en-US" baseline="0" dirty="0" smtClean="0"/>
              <a:t> Internal and External Systems will be evaluated as to whether they get interfaced or integrated into the Oracle Solution</a:t>
            </a:r>
          </a:p>
          <a:p>
            <a:endParaRPr lang="en-US" baseline="0" dirty="0" smtClean="0"/>
          </a:p>
          <a:p>
            <a:r>
              <a:rPr lang="en-US" baseline="0" dirty="0" smtClean="0"/>
              <a:t>Oracle has a Projection and Budgeting Cloud Service that will be evaluated as to the need once Phase I is well underway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269106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333804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take a high level look at what</a:t>
            </a:r>
            <a:r>
              <a:rPr lang="en-US" baseline="0" dirty="0" smtClean="0"/>
              <a:t> the Oracle Cloud solution looks like.  This is just a quick representation of some of the screens of the solution. </a:t>
            </a:r>
          </a:p>
          <a:p>
            <a:endParaRPr lang="en-US" baseline="0" dirty="0" smtClean="0"/>
          </a:p>
          <a:p>
            <a:r>
              <a:rPr lang="en-US" baseline="0" dirty="0" smtClean="0"/>
              <a:t>We are still just in the Prototype I phase, there are going to be multiple prototypes and testing ahead that will allow for more detailed views into the system.</a:t>
            </a:r>
          </a:p>
          <a:p>
            <a:endParaRPr lang="en-US" baseline="0" dirty="0" smtClean="0"/>
          </a:p>
          <a:p>
            <a:r>
              <a:rPr lang="en-US" baseline="0" dirty="0" smtClean="0"/>
              <a:t>This is the standard sign in page.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1766554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upon your Security Roles you will be allowed to see “bubbles” on your landing page to match your job functions.</a:t>
            </a:r>
          </a:p>
          <a:p>
            <a:endParaRPr lang="en-US" dirty="0" smtClean="0"/>
          </a:p>
          <a:p>
            <a:r>
              <a:rPr lang="en-US" dirty="0" smtClean="0"/>
              <a:t>Depending</a:t>
            </a:r>
            <a:r>
              <a:rPr lang="en-US" baseline="0" dirty="0" smtClean="0"/>
              <a:t> on your job function and security roles, you will see different areas than someone else in your Division.</a:t>
            </a:r>
          </a:p>
          <a:p>
            <a:endParaRPr lang="en-US" baseline="0" dirty="0" smtClean="0"/>
          </a:p>
          <a:p>
            <a:r>
              <a:rPr lang="en-US" baseline="0" dirty="0" smtClean="0"/>
              <a:t>On this screen you should have what you need to perform your daily tasks.  In the top right of the screen you have navigation icons that can get you quickly back to your home page, your favorites and most recent items (the star), </a:t>
            </a:r>
            <a:r>
              <a:rPr lang="en-US" baseline="0" dirty="0" err="1" smtClean="0"/>
              <a:t>watchlist</a:t>
            </a:r>
            <a:r>
              <a:rPr lang="en-US" baseline="0" dirty="0" smtClean="0"/>
              <a:t> (flag) and notifications that need your attention (the bell).</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207646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a typical payables screen</a:t>
            </a:r>
          </a:p>
          <a:p>
            <a:endParaRPr lang="en-US" dirty="0" smtClean="0"/>
          </a:p>
          <a:p>
            <a:r>
              <a:rPr lang="en-US" dirty="0" smtClean="0"/>
              <a:t>Clicking on Invoices will open another screen</a:t>
            </a:r>
            <a:r>
              <a:rPr lang="en-US" baseline="0" dirty="0" smtClean="0"/>
              <a:t> that will allow the payables person to create an invoice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93841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Terminals and Terminal Services – 1960’s</a:t>
            </a:r>
          </a:p>
          <a:p>
            <a:r>
              <a:rPr lang="en-US" dirty="0" smtClean="0"/>
              <a:t>     Client</a:t>
            </a:r>
            <a:r>
              <a:rPr lang="en-US" baseline="0" dirty="0" smtClean="0"/>
              <a:t> Server Applications – 1980’s</a:t>
            </a:r>
          </a:p>
          <a:p>
            <a:r>
              <a:rPr lang="en-US" baseline="0" dirty="0" smtClean="0"/>
              <a:t>2.   Internet Web Hosting – 1990’s</a:t>
            </a:r>
          </a:p>
          <a:p>
            <a:r>
              <a:rPr lang="en-US" baseline="0" dirty="0" smtClean="0"/>
              <a:t>3.   Internet Applications – 2000’s</a:t>
            </a:r>
          </a:p>
          <a:p>
            <a:r>
              <a:rPr lang="en-US" baseline="0" dirty="0" smtClean="0"/>
              <a:t>     Cloud Applications – 2010’s (Oracle announced Oracle Cloud June 2012)</a:t>
            </a:r>
          </a:p>
          <a:p>
            <a:r>
              <a:rPr lang="en-US" baseline="0" dirty="0" smtClean="0"/>
              <a:t>(ARDOT has pretty much all the technology on this continuum in production currently – hard to manage)</a:t>
            </a:r>
          </a:p>
          <a:p>
            <a:pPr defTabSz="931774">
              <a:defRPr/>
            </a:pPr>
            <a:r>
              <a:rPr lang="en-US" baseline="0" dirty="0" smtClean="0"/>
              <a:t>(ARDOT currently in the converting the mainframe applications phase and going to Oracle Cloud)</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975716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there are multiple fields that</a:t>
            </a:r>
            <a:r>
              <a:rPr lang="en-US" baseline="0" dirty="0" smtClean="0"/>
              <a:t> are required on the screen to create an invoice.  Fields with an asterisk are required.  Some will have drop down menus for you to be able to select predefined values.</a:t>
            </a:r>
          </a:p>
          <a:p>
            <a:endParaRPr lang="en-US" baseline="0" dirty="0" smtClean="0"/>
          </a:p>
          <a:p>
            <a:r>
              <a:rPr lang="en-US" baseline="0" dirty="0" smtClean="0"/>
              <a:t>Also on this screen you can see in the lower right hand corner that you can add attachments (scanned items that would relate to this invoice for documentation, </a:t>
            </a:r>
            <a:r>
              <a:rPr lang="en-US" baseline="0" dirty="0" err="1" smtClean="0"/>
              <a:t>etc</a:t>
            </a:r>
            <a:r>
              <a:rPr lang="en-US" baseline="0" dirty="0" smtClean="0"/>
              <a:t>) to this invoice and notes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287258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shows the</a:t>
            </a:r>
            <a:r>
              <a:rPr lang="en-US" baseline="0" dirty="0" smtClean="0"/>
              <a:t> fields completed for the created invoice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2638254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invoices dashboard you can see the created invoice</a:t>
            </a:r>
            <a:r>
              <a:rPr lang="en-US" baseline="0" dirty="0" smtClean="0"/>
              <a:t> in the bottom left corner and the dashboard icon directly above “recent” that shows the number of invoices in the last 24 hours.   </a:t>
            </a:r>
          </a:p>
          <a:p>
            <a:endParaRPr lang="en-US" baseline="0" dirty="0" smtClean="0"/>
          </a:p>
          <a:p>
            <a:r>
              <a:rPr lang="en-US" baseline="0" dirty="0" smtClean="0"/>
              <a:t>At this point you can create another invoice, validate, cancel or post to the ledger</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1281491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identified 35+ possible data conversions so far, will probably continue to grow as we get farther into implementation</a:t>
            </a:r>
          </a:p>
          <a:p>
            <a:endParaRPr lang="en-US" dirty="0" smtClean="0"/>
          </a:p>
          <a:p>
            <a:r>
              <a:rPr lang="en-US" dirty="0" smtClean="0"/>
              <a:t>External</a:t>
            </a:r>
            <a:r>
              <a:rPr lang="en-US" baseline="0" dirty="0" smtClean="0"/>
              <a:t> Interfaces will be one-way or bi-directional interfaces with FHWA, P-Card Vendor, Arkansas Statewide Transparency System and others to be determined</a:t>
            </a:r>
          </a:p>
          <a:p>
            <a:endParaRPr lang="en-US" baseline="0" dirty="0" smtClean="0"/>
          </a:p>
          <a:p>
            <a:r>
              <a:rPr lang="en-US" baseline="0" dirty="0" smtClean="0"/>
              <a:t>Have identified 65+ possible data interfaces so far, will probably continue to grow as we get farther into implementation</a:t>
            </a:r>
          </a:p>
          <a:p>
            <a:endParaRPr lang="en-US" baseline="0" dirty="0" smtClean="0"/>
          </a:p>
          <a:p>
            <a:r>
              <a:rPr lang="en-US" baseline="0" dirty="0" smtClean="0"/>
              <a:t>Mobile Device Capability – beginning this phase, evaluating the use of portable scanners for stock inventory.  Working toward usage of tablets, phones and other wireless technology</a:t>
            </a:r>
          </a:p>
          <a:p>
            <a:endParaRPr lang="en-US" baseline="0" dirty="0" smtClean="0"/>
          </a:p>
          <a:p>
            <a:r>
              <a:rPr lang="en-US" baseline="0" dirty="0" smtClean="0"/>
              <a:t>Business Intelligence (BI) Reporting will be through Oracles Reporting tool and an external tool (BI Publisher)</a:t>
            </a:r>
          </a:p>
          <a:p>
            <a:endParaRPr lang="en-US" baseline="0" dirty="0" smtClean="0"/>
          </a:p>
          <a:p>
            <a:r>
              <a:rPr lang="en-US" baseline="0" dirty="0" smtClean="0"/>
              <a:t>Document Imaging with automated workflow (ability to capture documents, saved as images and attached to workflow – Expense Reports and other invoices</a:t>
            </a:r>
          </a:p>
          <a:p>
            <a:endParaRPr lang="en-US" baseline="0" dirty="0" smtClean="0"/>
          </a:p>
          <a:p>
            <a:r>
              <a:rPr lang="en-US" baseline="0" dirty="0" smtClean="0"/>
              <a:t>Workflows for standard processes will be built into the system and you will be able to see your items that need attention on your customizable dashboard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3406746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1232385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800817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26</a:t>
            </a:fld>
            <a:endParaRPr lang="en-US"/>
          </a:p>
        </p:txBody>
      </p:sp>
    </p:spTree>
    <p:extLst>
      <p:ext uri="{BB962C8B-B14F-4D97-AF65-F5344CB8AC3E}">
        <p14:creationId xmlns:p14="http://schemas.microsoft.com/office/powerpoint/2010/main" val="1671896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27</a:t>
            </a:fld>
            <a:endParaRPr lang="en-US"/>
          </a:p>
        </p:txBody>
      </p:sp>
    </p:spTree>
    <p:extLst>
      <p:ext uri="{BB962C8B-B14F-4D97-AF65-F5344CB8AC3E}">
        <p14:creationId xmlns:p14="http://schemas.microsoft.com/office/powerpoint/2010/main" val="117800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ARDOT</a:t>
            </a:r>
            <a:r>
              <a:rPr lang="en-US" baseline="0" dirty="0" smtClean="0"/>
              <a:t> realized it needed an integrated software system for the entire entity.  There are currently too many mainframe “silo built” systems that do not integrate or communicate with each other.  Another consideration was streamlining processes.  Currently we have many duplicative manual processes that occur for a single transaction.  Goal is to limit/eliminate as much as possible any duplicative efforts.  Example:  Program Management, Federal Aid Billing and FHWA </a:t>
            </a:r>
            <a:r>
              <a:rPr lang="en-US" baseline="0" dirty="0" err="1" smtClean="0"/>
              <a:t>FMIS</a:t>
            </a:r>
            <a:r>
              <a:rPr lang="en-US" baseline="0" dirty="0" smtClean="0"/>
              <a:t> (Financial Management Information System).</a:t>
            </a:r>
          </a:p>
          <a:p>
            <a:endParaRPr lang="en-US" baseline="0" dirty="0" smtClean="0"/>
          </a:p>
          <a:p>
            <a:r>
              <a:rPr lang="en-US" baseline="0" dirty="0" smtClean="0"/>
              <a:t>Enterprise wide system – currently working side by side with the Information Technology Division and the 10 Districts, Program Management, Transportation Planning, System Information and Research, Fiscal Services including Federal Aid Billing, Construction, Highway Police Grants, Equipment &amp; Procurement and Manufacturing.  There are many more to come.</a:t>
            </a:r>
          </a:p>
          <a:p>
            <a:endParaRPr lang="en-US" baseline="0" dirty="0" smtClean="0"/>
          </a:p>
          <a:p>
            <a:r>
              <a:rPr lang="en-US" baseline="0" dirty="0" smtClean="0"/>
              <a:t>RFP was issued April, 2018 (CGI, </a:t>
            </a:r>
            <a:r>
              <a:rPr lang="en-US" baseline="0" dirty="0" err="1" smtClean="0"/>
              <a:t>CherryRoad</a:t>
            </a:r>
            <a:r>
              <a:rPr lang="en-US" baseline="0" dirty="0" smtClean="0"/>
              <a:t> (New Jersey)/Oracle (Worldwide – Rep is in Louisiana), Mainstream Technologies and Microsoft Dynamics), Demos were conducted and selection of vendor was in October, 2018</a:t>
            </a:r>
          </a:p>
          <a:p>
            <a:endParaRPr lang="en-US" baseline="0" dirty="0" smtClean="0"/>
          </a:p>
          <a:p>
            <a:r>
              <a:rPr lang="en-US" baseline="0" dirty="0" smtClean="0"/>
              <a:t>Statement of work was signed January 2019 (105 page document signed by </a:t>
            </a:r>
            <a:r>
              <a:rPr lang="en-US" baseline="0" dirty="0" err="1" smtClean="0"/>
              <a:t>CherryRoad</a:t>
            </a:r>
            <a:r>
              <a:rPr lang="en-US" baseline="0" dirty="0" smtClean="0"/>
              <a:t> and ARDOT)</a:t>
            </a:r>
          </a:p>
          <a:p>
            <a:endParaRPr lang="en-US" baseline="0" dirty="0" smtClean="0"/>
          </a:p>
          <a:p>
            <a:r>
              <a:rPr lang="en-US" baseline="0" dirty="0" smtClean="0"/>
              <a:t>Discovery/Configuration Stages involve completing Discovery Questionnaires on modules to be implemented, reviewing current business processes and future functional requirements, Prototyping and Gap Analysis</a:t>
            </a:r>
          </a:p>
          <a:p>
            <a:endParaRPr lang="en-US" baseline="0" dirty="0" smtClean="0"/>
          </a:p>
          <a:p>
            <a:r>
              <a:rPr lang="en-US" baseline="0" dirty="0" smtClean="0"/>
              <a:t>Prototyping involves reviewing some of the decisions made in the discovery stages and starting to configure the system further.</a:t>
            </a:r>
          </a:p>
          <a:p>
            <a:endParaRPr lang="en-US" baseline="0" dirty="0" smtClean="0"/>
          </a:p>
          <a:p>
            <a:r>
              <a:rPr lang="en-US" baseline="0" dirty="0" smtClean="0"/>
              <a:t>Teams to facilitate the implementation are, but not limited to, the Subject Matter Experts, Change Management Champions and the Core Implementation Team</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273659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CherryRoad</a:t>
            </a:r>
            <a:r>
              <a:rPr lang="en-US" dirty="0" smtClean="0"/>
              <a:t> is an Oracle Certified Platinum</a:t>
            </a:r>
            <a:r>
              <a:rPr lang="en-US" baseline="0" dirty="0" smtClean="0"/>
              <a:t> Partner with 90% of their consultants Oracle certified.  Implementing Oracle </a:t>
            </a:r>
            <a:r>
              <a:rPr lang="en-US" baseline="0" dirty="0" err="1" smtClean="0"/>
              <a:t>ERP</a:t>
            </a:r>
            <a:r>
              <a:rPr lang="en-US" baseline="0" dirty="0" smtClean="0"/>
              <a:t> for over 25 years.  </a:t>
            </a:r>
            <a:r>
              <a:rPr lang="en-US" baseline="0" dirty="0" err="1" smtClean="0"/>
              <a:t>CherryRoad</a:t>
            </a:r>
            <a:r>
              <a:rPr lang="en-US" baseline="0" dirty="0" smtClean="0"/>
              <a:t> has 15 States, 49 Cities, 40 Counties and 18 Transit Authorities that have Oracle </a:t>
            </a:r>
            <a:r>
              <a:rPr lang="en-US" baseline="0" dirty="0" err="1" smtClean="0"/>
              <a:t>ERP</a:t>
            </a:r>
            <a:r>
              <a:rPr lang="en-US" baseline="0" dirty="0" smtClean="0"/>
              <a:t>.</a:t>
            </a:r>
          </a:p>
          <a:p>
            <a:endParaRPr lang="en-US" baseline="0" dirty="0" smtClean="0"/>
          </a:p>
          <a:p>
            <a:endParaRPr lang="en-US" baseline="0" dirty="0" smtClean="0"/>
          </a:p>
          <a:p>
            <a:r>
              <a:rPr lang="en-US" baseline="0" dirty="0" smtClean="0"/>
              <a:t>Oracle is the Software and Cloud Services Provider.  Oracle has some sort of public sector client in all 50 states (State, City, County).  2,000+ </a:t>
            </a:r>
            <a:r>
              <a:rPr lang="en-US" baseline="0" dirty="0" err="1" smtClean="0"/>
              <a:t>ERP</a:t>
            </a:r>
            <a:r>
              <a:rPr lang="en-US" baseline="0" dirty="0" smtClean="0"/>
              <a:t> Customers.  12 State </a:t>
            </a:r>
            <a:r>
              <a:rPr lang="en-US" baseline="0" dirty="0" err="1" smtClean="0"/>
              <a:t>DOT’s</a:t>
            </a:r>
            <a:r>
              <a:rPr lang="en-US" baseline="0" dirty="0" smtClean="0"/>
              <a:t> using </a:t>
            </a:r>
            <a:r>
              <a:rPr lang="en-US" baseline="0" dirty="0" err="1" smtClean="0"/>
              <a:t>on-premise</a:t>
            </a:r>
            <a:r>
              <a:rPr lang="en-US" baseline="0" dirty="0" smtClean="0"/>
              <a:t> some sort of Oracle module</a:t>
            </a:r>
          </a:p>
          <a:p>
            <a:endParaRPr lang="en-US" baseline="0" dirty="0" smtClean="0"/>
          </a:p>
          <a:p>
            <a:r>
              <a:rPr lang="en-US" baseline="0" dirty="0" err="1" smtClean="0"/>
              <a:t>CherryRoad</a:t>
            </a:r>
            <a:r>
              <a:rPr lang="en-US" baseline="0" dirty="0" smtClean="0"/>
              <a:t> Project Manager is Matt Delaney, </a:t>
            </a:r>
            <a:r>
              <a:rPr lang="en-US" baseline="0" dirty="0" err="1" smtClean="0"/>
              <a:t>ARDOT’s</a:t>
            </a:r>
            <a:r>
              <a:rPr lang="en-US" baseline="0" dirty="0" smtClean="0"/>
              <a:t> Oracle Rep is Marseyas Fernandez</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145210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vs Hosted</a:t>
            </a:r>
            <a:r>
              <a:rPr lang="en-US" baseline="0" dirty="0" smtClean="0"/>
              <a:t> Solution – approach is to streamline the IT Support to less development and server maintenance and more customer support functionality.</a:t>
            </a:r>
          </a:p>
          <a:p>
            <a:endParaRPr lang="en-US" baseline="0" dirty="0" smtClean="0"/>
          </a:p>
          <a:p>
            <a:r>
              <a:rPr lang="en-US" baseline="0" dirty="0" smtClean="0"/>
              <a:t>Oracle Cloud will be the source of record for transactions.  Will improve the accuracy of transactional reporting.  One source to go to for data elements.  Taking hundreds of “</a:t>
            </a:r>
            <a:r>
              <a:rPr lang="en-US" baseline="0" dirty="0" err="1" smtClean="0"/>
              <a:t>siloed</a:t>
            </a:r>
            <a:r>
              <a:rPr lang="en-US" baseline="0" dirty="0" smtClean="0"/>
              <a:t>” systems (mainframe, access databases, excel worksheets) and beginning to create a centralized source of record </a:t>
            </a:r>
            <a:r>
              <a:rPr lang="en-US" baseline="0" smtClean="0"/>
              <a:t>for transactions.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423792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Core Implementation Team - The A</a:t>
            </a:r>
            <a:r>
              <a:rPr lang="en-US" sz="1100" dirty="0"/>
              <a:t>R</a:t>
            </a:r>
            <a:r>
              <a:rPr lang="en-US" dirty="0" smtClean="0"/>
              <a:t>DOT Employees that evaluated the Responses, Demos and recommended the selection</a:t>
            </a:r>
          </a:p>
          <a:p>
            <a:pPr defTabSz="931774">
              <a:defRPr/>
            </a:pPr>
            <a:endParaRPr lang="en-US" dirty="0" smtClean="0"/>
          </a:p>
          <a:p>
            <a:r>
              <a:rPr lang="en-US" dirty="0" smtClean="0"/>
              <a:t>Fiscal Services</a:t>
            </a:r>
          </a:p>
          <a:p>
            <a:r>
              <a:rPr lang="en-US" dirty="0" smtClean="0"/>
              <a:t>Information Technology</a:t>
            </a:r>
          </a:p>
          <a:p>
            <a:r>
              <a:rPr lang="en-US" dirty="0" smtClean="0"/>
              <a:t>Program Management</a:t>
            </a:r>
          </a:p>
          <a:p>
            <a:r>
              <a:rPr lang="en-US" dirty="0" smtClean="0"/>
              <a:t>Equipment &amp; Procurement</a:t>
            </a:r>
          </a:p>
          <a:p>
            <a:r>
              <a:rPr lang="en-US" dirty="0" smtClean="0"/>
              <a:t>Transportation &amp; Planning</a:t>
            </a:r>
          </a:p>
          <a:p>
            <a:r>
              <a:rPr lang="en-US" dirty="0" smtClean="0"/>
              <a:t>Highway Police</a:t>
            </a:r>
          </a:p>
          <a:p>
            <a:r>
              <a:rPr lang="en-US" dirty="0" smtClean="0"/>
              <a:t>Internal Audit</a:t>
            </a:r>
          </a:p>
          <a:p>
            <a:pPr defTabSz="931774">
              <a:defRPr/>
            </a:pPr>
            <a:endParaRPr lang="en-US" dirty="0" smtClean="0"/>
          </a:p>
          <a:p>
            <a:pPr defTabSz="931774">
              <a:defRPr/>
            </a:pPr>
            <a:endParaRPr lang="en-US" dirty="0" smtClean="0"/>
          </a:p>
          <a:p>
            <a:pPr defTabSz="931774">
              <a:defRPr/>
            </a:pPr>
            <a:r>
              <a:rPr lang="en-US" dirty="0" smtClean="0"/>
              <a:t>Subject Matter</a:t>
            </a:r>
            <a:r>
              <a:rPr lang="en-US" baseline="0" dirty="0" smtClean="0"/>
              <a:t> Experts – The ARDOT Employees that are the day to day experts for the areas across ARDOT</a:t>
            </a:r>
          </a:p>
          <a:p>
            <a:pPr defTabSz="931774">
              <a:defRPr/>
            </a:pPr>
            <a:endParaRPr lang="en-US" baseline="0" dirty="0" smtClean="0"/>
          </a:p>
          <a:p>
            <a:pPr defTabSz="931774">
              <a:defRPr/>
            </a:pPr>
            <a:r>
              <a:rPr lang="en-US" baseline="0" dirty="0" smtClean="0"/>
              <a:t>Districts/Divisions</a:t>
            </a:r>
          </a:p>
          <a:p>
            <a:pPr defTabSz="931774">
              <a:defRPr/>
            </a:pPr>
            <a:endParaRPr lang="en-US" baseline="0" dirty="0" smtClean="0"/>
          </a:p>
          <a:p>
            <a:pPr defTabSz="931774">
              <a:defRPr/>
            </a:pPr>
            <a:r>
              <a:rPr lang="en-US" baseline="0" dirty="0" smtClean="0"/>
              <a:t>Subject Matter Experts will be called upon all throughout the project.</a:t>
            </a:r>
            <a:endParaRPr lang="en-US" dirty="0" smtClean="0"/>
          </a:p>
          <a:p>
            <a:pPr defTabSz="931774">
              <a:defRPr/>
            </a:pPr>
            <a:endParaRPr lang="en-US" baseline="0" dirty="0" smtClean="0"/>
          </a:p>
          <a:p>
            <a:pPr defTabSz="931774">
              <a:defRPr/>
            </a:pPr>
            <a:endParaRPr lang="en-US" baseline="0" dirty="0" smtClean="0"/>
          </a:p>
          <a:p>
            <a:pPr defTabSz="931774">
              <a:defRPr/>
            </a:pPr>
            <a:r>
              <a:rPr lang="en-US" baseline="0" dirty="0" smtClean="0"/>
              <a:t>Change Management Champions – All 10 Districts Represented and 6 From the Central Office Represent the Change Champions.  Their mission is to communicate the status of the project, manage change, help train and prepare employees to have the skills they need</a:t>
            </a:r>
          </a:p>
          <a:p>
            <a:pPr defTabSz="931774">
              <a:defRPr/>
            </a:pPr>
            <a:endParaRPr lang="en-US" baseline="0" dirty="0" smtClean="0"/>
          </a:p>
          <a:p>
            <a:pPr defTabSz="931774">
              <a:defRPr/>
            </a:pPr>
            <a:endParaRPr lang="en-US" baseline="0" dirty="0" smtClean="0"/>
          </a:p>
          <a:p>
            <a:pPr defTabSz="931774">
              <a:defRPr/>
            </a:pP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340257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there are about 20 Change</a:t>
            </a:r>
            <a:r>
              <a:rPr lang="en-US" baseline="0" dirty="0" smtClean="0"/>
              <a:t> Management Champions from all over ARDOT</a:t>
            </a:r>
          </a:p>
          <a:p>
            <a:endParaRPr lang="en-US" baseline="0" dirty="0" smtClean="0"/>
          </a:p>
          <a:p>
            <a:r>
              <a:rPr lang="en-US" baseline="0" dirty="0" smtClean="0"/>
              <a:t>Have Change Champions Stand up</a:t>
            </a:r>
          </a:p>
          <a:p>
            <a:endParaRPr lang="en-US" baseline="0" dirty="0" smtClean="0"/>
          </a:p>
          <a:p>
            <a:r>
              <a:rPr lang="en-US" baseline="0" dirty="0" smtClean="0"/>
              <a:t>As part of Change Management there will be newsletters, posters, etc. that will provide information about the progress and important dates of the project.  Anticipating an article on Oracle in the ARDOT Centerline Newsletter in August</a:t>
            </a:r>
          </a:p>
          <a:p>
            <a:endParaRPr lang="en-US" baseline="0" dirty="0" smtClean="0"/>
          </a:p>
          <a:p>
            <a:r>
              <a:rPr lang="en-US" baseline="0" dirty="0" smtClean="0"/>
              <a:t>Sharon Smith is </a:t>
            </a:r>
            <a:r>
              <a:rPr lang="en-US" baseline="0" dirty="0" err="1" smtClean="0"/>
              <a:t>CherryRoad</a:t>
            </a:r>
            <a:r>
              <a:rPr lang="en-US" baseline="0" dirty="0" smtClean="0"/>
              <a:t> Representative for Change Management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930592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though</a:t>
            </a:r>
            <a:r>
              <a:rPr lang="en-US" baseline="0" dirty="0" smtClean="0"/>
              <a:t> the module list:</a:t>
            </a:r>
          </a:p>
          <a:p>
            <a:endParaRPr lang="en-US" baseline="0" dirty="0" smtClean="0"/>
          </a:p>
          <a:p>
            <a:r>
              <a:rPr lang="en-US" baseline="0" dirty="0" smtClean="0"/>
              <a:t>General Ledger</a:t>
            </a:r>
          </a:p>
          <a:p>
            <a:endParaRPr lang="en-US" baseline="0" dirty="0" smtClean="0"/>
          </a:p>
          <a:p>
            <a:r>
              <a:rPr lang="en-US" baseline="0" dirty="0" smtClean="0"/>
              <a:t>Grant/Project Management</a:t>
            </a:r>
          </a:p>
          <a:p>
            <a:endParaRPr lang="en-US" baseline="0" dirty="0" smtClean="0"/>
          </a:p>
          <a:p>
            <a:r>
              <a:rPr lang="en-US" baseline="0" dirty="0" smtClean="0"/>
              <a:t>Procurement/Expenses (including employee expense reports) and P-Card Transactions</a:t>
            </a:r>
          </a:p>
          <a:p>
            <a:endParaRPr lang="en-US" baseline="0" dirty="0" smtClean="0"/>
          </a:p>
          <a:p>
            <a:r>
              <a:rPr lang="en-US" baseline="0" dirty="0" smtClean="0"/>
              <a:t>Enterprise-wide Reporting</a:t>
            </a:r>
          </a:p>
          <a:p>
            <a:endParaRPr lang="en-US" baseline="0" dirty="0" smtClean="0"/>
          </a:p>
          <a:p>
            <a:r>
              <a:rPr lang="en-US" baseline="0" dirty="0" smtClean="0"/>
              <a:t>Inventory Management</a:t>
            </a:r>
          </a:p>
          <a:p>
            <a:endParaRPr lang="en-US" baseline="0" dirty="0" smtClean="0"/>
          </a:p>
          <a:p>
            <a:r>
              <a:rPr lang="en-US" baseline="0" dirty="0" smtClean="0"/>
              <a:t>Future</a:t>
            </a:r>
          </a:p>
          <a:p>
            <a:endParaRPr lang="en-US" baseline="0" dirty="0" smtClean="0"/>
          </a:p>
          <a:p>
            <a:r>
              <a:rPr lang="en-US" baseline="0" dirty="0" smtClean="0"/>
              <a:t>Workflow will be throughout the system, will allow for electronic process flow and standardization.  It will also allow the next step processor to send the transaction back to the previous or originator of the transaction.  This should be seen as a good training tool to make sure transactions are coded/processed/assigned correctly</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113734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Ledger</a:t>
            </a:r>
          </a:p>
          <a:p>
            <a:endParaRPr lang="en-US" dirty="0" smtClean="0"/>
          </a:p>
          <a:p>
            <a:r>
              <a:rPr lang="en-US" dirty="0" smtClean="0"/>
              <a:t>Accounts</a:t>
            </a:r>
            <a:r>
              <a:rPr lang="en-US" baseline="0" dirty="0" smtClean="0"/>
              <a:t> Payable – have loaded 3,900 + vendors to the system so far</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2547752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8/9/2019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8/9/2019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8/9/2019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8/9/2019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8/9/2019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8/9/2019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8/9/2019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8/9/2019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8/9/2019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8/9/2019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8/9/2019</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447212" y="97971"/>
            <a:ext cx="2657475" cy="3124200"/>
          </a:xfrm>
          <a:prstGeom prst="rect">
            <a:avLst/>
          </a:prstGeom>
        </p:spPr>
      </p:pic>
      <p:sp>
        <p:nvSpPr>
          <p:cNvPr id="3" name="Title 2"/>
          <p:cNvSpPr>
            <a:spLocks noGrp="1"/>
          </p:cNvSpPr>
          <p:nvPr>
            <p:ph type="ctrTitle"/>
          </p:nvPr>
        </p:nvSpPr>
        <p:spPr>
          <a:xfrm>
            <a:off x="1065214" y="1828800"/>
            <a:ext cx="9601198" cy="2895600"/>
          </a:xfrm>
        </p:spPr>
        <p:txBody>
          <a:bodyPr/>
          <a:lstStyle/>
          <a:p>
            <a:r>
              <a:rPr lang="en-US" dirty="0" smtClean="0"/>
              <a:t>Software Implementation</a:t>
            </a:r>
            <a:endParaRPr lang="en-US" dirty="0"/>
          </a:p>
        </p:txBody>
      </p:sp>
      <p:sp>
        <p:nvSpPr>
          <p:cNvPr id="4" name="Subtitle 3"/>
          <p:cNvSpPr>
            <a:spLocks noGrp="1"/>
          </p:cNvSpPr>
          <p:nvPr>
            <p:ph type="subTitle" idx="1"/>
          </p:nvPr>
        </p:nvSpPr>
        <p:spPr/>
        <p:txBody>
          <a:bodyPr/>
          <a:lstStyle/>
          <a:p>
            <a:r>
              <a:rPr lang="it-IT" dirty="0" smtClean="0"/>
              <a:t>Oracle – A</a:t>
            </a:r>
            <a:r>
              <a:rPr lang="it-IT" sz="1600" dirty="0" smtClean="0"/>
              <a:t>r</a:t>
            </a:r>
            <a:r>
              <a:rPr lang="it-IT" dirty="0" smtClean="0"/>
              <a:t>dot’s system of record</a:t>
            </a:r>
            <a:endParaRPr lang="it-IT" dirty="0"/>
          </a:p>
        </p:txBody>
      </p:sp>
      <p:pic>
        <p:nvPicPr>
          <p:cNvPr id="5" name="Picture 4"/>
          <p:cNvPicPr>
            <a:picLocks noChangeAspect="1"/>
          </p:cNvPicPr>
          <p:nvPr/>
        </p:nvPicPr>
        <p:blipFill>
          <a:blip r:embed="rId4"/>
          <a:stretch>
            <a:fillRect/>
          </a:stretch>
        </p:blipFill>
        <p:spPr>
          <a:xfrm>
            <a:off x="0" y="5907265"/>
            <a:ext cx="2284412" cy="96398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609600"/>
          </a:xfrm>
        </p:spPr>
        <p:txBody>
          <a:bodyPr/>
          <a:lstStyle/>
          <a:p>
            <a:r>
              <a:rPr lang="en-US" dirty="0"/>
              <a:t>New Look for A</a:t>
            </a:r>
            <a:r>
              <a:rPr lang="en-US" sz="3200" dirty="0"/>
              <a:t>R</a:t>
            </a:r>
            <a:r>
              <a:rPr lang="en-US" dirty="0"/>
              <a:t>DOT – </a:t>
            </a:r>
            <a:r>
              <a:rPr lang="en-US" dirty="0" smtClean="0"/>
              <a:t>Chart of Accounts</a:t>
            </a:r>
            <a:endParaRPr lang="en-US" dirty="0"/>
          </a:p>
        </p:txBody>
      </p:sp>
      <p:sp>
        <p:nvSpPr>
          <p:cNvPr id="3" name="Content Placeholder 2"/>
          <p:cNvSpPr>
            <a:spLocks noGrp="1"/>
          </p:cNvSpPr>
          <p:nvPr>
            <p:ph idx="1"/>
          </p:nvPr>
        </p:nvSpPr>
        <p:spPr/>
        <p:txBody>
          <a:bodyPr>
            <a:normAutofit/>
          </a:bodyPr>
          <a:lstStyle/>
          <a:p>
            <a:r>
              <a:rPr lang="en-US" dirty="0" smtClean="0"/>
              <a:t>General Ledger will now be a 5 Digit Code with Category Rollups</a:t>
            </a:r>
          </a:p>
          <a:p>
            <a:pPr lvl="1"/>
            <a:r>
              <a:rPr lang="en-US" dirty="0"/>
              <a:t>Will maintain same feel just will have a leading digit added</a:t>
            </a:r>
          </a:p>
          <a:p>
            <a:pPr lvl="2"/>
            <a:r>
              <a:rPr lang="en-US" dirty="0"/>
              <a:t>Example:  Half Cent Tax Proceeds Cash Account </a:t>
            </a:r>
            <a:r>
              <a:rPr lang="en-US" dirty="0" smtClean="0"/>
              <a:t>(Old </a:t>
            </a:r>
            <a:r>
              <a:rPr lang="en-US" dirty="0"/>
              <a:t>– </a:t>
            </a:r>
            <a:r>
              <a:rPr lang="en-US" b="1" u="sng" dirty="0"/>
              <a:t>111H</a:t>
            </a:r>
            <a:r>
              <a:rPr lang="en-US" dirty="0"/>
              <a:t>; New 1</a:t>
            </a:r>
            <a:r>
              <a:rPr lang="en-US" b="1" u="sng" dirty="0"/>
              <a:t>111H</a:t>
            </a:r>
            <a:r>
              <a:rPr lang="en-US" dirty="0"/>
              <a:t>)</a:t>
            </a:r>
          </a:p>
          <a:p>
            <a:pPr lvl="1"/>
            <a:r>
              <a:rPr lang="en-US" dirty="0"/>
              <a:t>Leading Digit Will Designate Asset, Liability, etc.  Rest of account is same</a:t>
            </a:r>
            <a:r>
              <a:rPr lang="en-US" dirty="0" smtClean="0"/>
              <a:t>.</a:t>
            </a:r>
          </a:p>
          <a:p>
            <a:pPr lvl="1"/>
            <a:r>
              <a:rPr lang="en-US" dirty="0" smtClean="0"/>
              <a:t>Object Codes will be part of the GL or Chart of Accounts</a:t>
            </a:r>
          </a:p>
          <a:p>
            <a:pPr lvl="2"/>
            <a:r>
              <a:rPr lang="en-US" dirty="0" smtClean="0"/>
              <a:t>Example:  Meals – In State (Old – </a:t>
            </a:r>
            <a:r>
              <a:rPr lang="en-US" b="1" u="sng" dirty="0" smtClean="0"/>
              <a:t>276</a:t>
            </a:r>
            <a:r>
              <a:rPr lang="en-US" dirty="0" smtClean="0"/>
              <a:t>; New 5</a:t>
            </a:r>
            <a:r>
              <a:rPr lang="en-US" b="1" u="sng" dirty="0" smtClean="0"/>
              <a:t>276</a:t>
            </a:r>
            <a:r>
              <a:rPr lang="en-US" dirty="0" smtClean="0"/>
              <a:t>0)</a:t>
            </a:r>
          </a:p>
          <a:p>
            <a:pPr lvl="2"/>
            <a:r>
              <a:rPr lang="en-US" dirty="0" smtClean="0"/>
              <a:t>Some of the old repetitive ones have new numbers</a:t>
            </a:r>
            <a:endParaRPr lang="en-US" dirty="0"/>
          </a:p>
          <a:p>
            <a:r>
              <a:rPr lang="en-US" dirty="0" smtClean="0"/>
              <a:t>Function Codes will all be 4 Digit Codes</a:t>
            </a:r>
          </a:p>
          <a:p>
            <a:pPr lvl="1"/>
            <a:r>
              <a:rPr lang="en-US" dirty="0"/>
              <a:t>Will maintain same feel just will have a </a:t>
            </a:r>
            <a:r>
              <a:rPr lang="en-US" dirty="0" smtClean="0"/>
              <a:t>trailing </a:t>
            </a:r>
            <a:r>
              <a:rPr lang="en-US" dirty="0"/>
              <a:t>digit added</a:t>
            </a:r>
          </a:p>
          <a:p>
            <a:pPr lvl="2"/>
            <a:r>
              <a:rPr lang="en-US" dirty="0"/>
              <a:t>Example:  </a:t>
            </a:r>
            <a:r>
              <a:rPr lang="en-US" dirty="0" smtClean="0"/>
              <a:t>Staff Training (Old </a:t>
            </a:r>
            <a:r>
              <a:rPr lang="en-US" dirty="0"/>
              <a:t>– </a:t>
            </a:r>
            <a:r>
              <a:rPr lang="en-US" dirty="0" smtClean="0"/>
              <a:t>0</a:t>
            </a:r>
            <a:r>
              <a:rPr lang="en-US" b="1" u="sng" dirty="0" smtClean="0"/>
              <a:t>840</a:t>
            </a:r>
            <a:r>
              <a:rPr lang="en-US" dirty="0" smtClean="0"/>
              <a:t>; </a:t>
            </a:r>
            <a:r>
              <a:rPr lang="en-US" dirty="0"/>
              <a:t>New </a:t>
            </a:r>
            <a:r>
              <a:rPr lang="en-US" b="1" u="sng" dirty="0" smtClean="0"/>
              <a:t>840</a:t>
            </a:r>
            <a:r>
              <a:rPr lang="en-US" dirty="0" smtClean="0"/>
              <a:t>0)</a:t>
            </a:r>
            <a:endParaRPr lang="en-US" dirty="0"/>
          </a:p>
          <a:p>
            <a:pPr lvl="2"/>
            <a:endParaRPr lang="en-US" dirty="0" smtClean="0"/>
          </a:p>
          <a:p>
            <a:pPr lvl="2"/>
            <a:endParaRPr lang="en-US" dirty="0" smtClean="0"/>
          </a:p>
        </p:txBody>
      </p:sp>
    </p:spTree>
    <p:extLst>
      <p:ext uri="{BB962C8B-B14F-4D97-AF65-F5344CB8AC3E}">
        <p14:creationId xmlns:p14="http://schemas.microsoft.com/office/powerpoint/2010/main" val="150272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695" y="2895600"/>
            <a:ext cx="9134391" cy="2362200"/>
          </a:xfrm>
        </p:spPr>
        <p:txBody>
          <a:bodyPr>
            <a:normAutofit/>
          </a:bodyPr>
          <a:lstStyle/>
          <a:p>
            <a:r>
              <a:rPr lang="en-US" dirty="0" smtClean="0"/>
              <a:t>Setting up </a:t>
            </a:r>
            <a:r>
              <a:rPr lang="en-US" dirty="0"/>
              <a:t>T</a:t>
            </a:r>
            <a:r>
              <a:rPr lang="en-US" dirty="0" smtClean="0"/>
              <a:t>emplates for Project Allocations and Project Management</a:t>
            </a:r>
          </a:p>
          <a:p>
            <a:r>
              <a:rPr lang="en-US" dirty="0" smtClean="0"/>
              <a:t>Setting up Awards, Terms and Conditions for Grants</a:t>
            </a:r>
            <a:endParaRPr lang="en-US" dirty="0"/>
          </a:p>
          <a:p>
            <a:r>
              <a:rPr lang="en-US" dirty="0" smtClean="0"/>
              <a:t>Setting up Project Billing for Fund Reimbursements (FHWA, etc.)</a:t>
            </a:r>
          </a:p>
        </p:txBody>
      </p:sp>
      <p:sp>
        <p:nvSpPr>
          <p:cNvPr id="4" name="Arrow: Pentagon 15">
            <a:extLst>
              <a:ext uri="{FF2B5EF4-FFF2-40B4-BE49-F238E27FC236}">
                <a16:creationId xmlns:a16="http://schemas.microsoft.com/office/drawing/2014/main" id="{53F449D3-5626-49F7-9EDE-36D7D0D87662}"/>
              </a:ext>
            </a:extLst>
          </p:cNvPr>
          <p:cNvSpPr/>
          <p:nvPr/>
        </p:nvSpPr>
        <p:spPr bwMode="auto">
          <a:xfrm>
            <a:off x="511768" y="1371600"/>
            <a:ext cx="5577840" cy="804396"/>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Project Financial Management</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r>
              <a:rPr lang="en-US" sz="1600" dirty="0" smtClean="0">
                <a:latin typeface="Arial" panose="020B0604020202020204" pitchFamily="34" charset="0"/>
                <a:cs typeface="Arial" panose="020B0604020202020204" pitchFamily="34" charset="0"/>
              </a:rPr>
              <a:t>Grant Management</a:t>
            </a:r>
          </a:p>
          <a:p>
            <a:pPr marL="227013" indent="-227013" eaLnBrk="1" hangingPunct="1">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Project Contract Billing</a:t>
            </a:r>
            <a:endParaRPr lang="en-US" sz="16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522413" y="381000"/>
            <a:ext cx="9144001" cy="719604"/>
          </a:xfrm>
        </p:spPr>
        <p:txBody>
          <a:bodyPr>
            <a:normAutofit fontScale="90000"/>
          </a:bodyPr>
          <a:lstStyle/>
          <a:p>
            <a:r>
              <a:rPr lang="en-US" dirty="0" smtClean="0"/>
              <a:t>Modules Currently Being Implemented (cont.)</a:t>
            </a:r>
            <a:endParaRPr lang="en-US" dirty="0"/>
          </a:p>
        </p:txBody>
      </p:sp>
    </p:spTree>
    <p:extLst>
      <p:ext uri="{BB962C8B-B14F-4D97-AF65-F5344CB8AC3E}">
        <p14:creationId xmlns:p14="http://schemas.microsoft.com/office/powerpoint/2010/main" val="33356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2971800"/>
            <a:ext cx="9134391" cy="3352800"/>
          </a:xfrm>
        </p:spPr>
        <p:txBody>
          <a:bodyPr>
            <a:normAutofit/>
          </a:bodyPr>
          <a:lstStyle/>
          <a:p>
            <a:r>
              <a:rPr lang="en-US" dirty="0" smtClean="0"/>
              <a:t>Setting up Purchasing Document Templates</a:t>
            </a:r>
          </a:p>
          <a:p>
            <a:r>
              <a:rPr lang="en-US" dirty="0" smtClean="0"/>
              <a:t>Setting up Buyers and Standard Contracts</a:t>
            </a:r>
          </a:p>
          <a:p>
            <a:r>
              <a:rPr lang="en-US" dirty="0" smtClean="0"/>
              <a:t>Setting up </a:t>
            </a:r>
            <a:r>
              <a:rPr lang="en-US" dirty="0"/>
              <a:t>F</a:t>
            </a:r>
            <a:r>
              <a:rPr lang="en-US" dirty="0" smtClean="0"/>
              <a:t>unctionality for Expense Approval Management</a:t>
            </a:r>
          </a:p>
          <a:p>
            <a:r>
              <a:rPr lang="en-US" dirty="0" smtClean="0"/>
              <a:t>Interfacing with the P-Card Vendor for periodic uploads/downloads</a:t>
            </a:r>
          </a:p>
          <a:p>
            <a:r>
              <a:rPr lang="en-US" dirty="0" smtClean="0"/>
              <a:t>Majority of P-Card coding will be completed within Oracle</a:t>
            </a:r>
            <a:endParaRPr lang="en-US" dirty="0"/>
          </a:p>
        </p:txBody>
      </p:sp>
      <p:sp>
        <p:nvSpPr>
          <p:cNvPr id="4" name="Arrow: Pentagon 15">
            <a:extLst>
              <a:ext uri="{FF2B5EF4-FFF2-40B4-BE49-F238E27FC236}">
                <a16:creationId xmlns:a16="http://schemas.microsoft.com/office/drawing/2014/main" id="{53F449D3-5626-49F7-9EDE-36D7D0D87662}"/>
              </a:ext>
            </a:extLst>
          </p:cNvPr>
          <p:cNvSpPr/>
          <p:nvPr/>
        </p:nvSpPr>
        <p:spPr bwMode="auto">
          <a:xfrm>
            <a:off x="684212" y="1447800"/>
            <a:ext cx="5577840" cy="611787"/>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Procurement</a:t>
            </a:r>
          </a:p>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Expenses/P-Card</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1522413" y="381000"/>
            <a:ext cx="9144000" cy="685800"/>
          </a:xfrm>
        </p:spPr>
        <p:txBody>
          <a:bodyPr>
            <a:normAutofit fontScale="90000"/>
          </a:bodyPr>
          <a:lstStyle/>
          <a:p>
            <a:r>
              <a:rPr lang="en-US" dirty="0" smtClean="0"/>
              <a:t>Modules Currently Being Implemented (cont.)</a:t>
            </a:r>
            <a:endParaRPr lang="en-US" dirty="0"/>
          </a:p>
        </p:txBody>
      </p:sp>
    </p:spTree>
    <p:extLst>
      <p:ext uri="{BB962C8B-B14F-4D97-AF65-F5344CB8AC3E}">
        <p14:creationId xmlns:p14="http://schemas.microsoft.com/office/powerpoint/2010/main" val="31905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2438400"/>
            <a:ext cx="9134391" cy="3581400"/>
          </a:xfrm>
        </p:spPr>
        <p:txBody>
          <a:bodyPr/>
          <a:lstStyle/>
          <a:p>
            <a:r>
              <a:rPr lang="en-US" dirty="0" smtClean="0"/>
              <a:t>Enterprise-wide Reporting</a:t>
            </a:r>
          </a:p>
          <a:p>
            <a:r>
              <a:rPr lang="en-US" dirty="0" smtClean="0"/>
              <a:t>Dashboards</a:t>
            </a:r>
          </a:p>
          <a:p>
            <a:r>
              <a:rPr lang="en-US" dirty="0" smtClean="0"/>
              <a:t>Canned Reports</a:t>
            </a:r>
          </a:p>
          <a:p>
            <a:r>
              <a:rPr lang="en-US" dirty="0" smtClean="0"/>
              <a:t>Custom Reports</a:t>
            </a:r>
          </a:p>
          <a:p>
            <a:pPr marL="0" indent="0">
              <a:buNone/>
            </a:pPr>
            <a:endParaRPr lang="en-US" dirty="0"/>
          </a:p>
        </p:txBody>
      </p:sp>
      <p:sp>
        <p:nvSpPr>
          <p:cNvPr id="4" name="Arrow: Pentagon 15">
            <a:extLst>
              <a:ext uri="{FF2B5EF4-FFF2-40B4-BE49-F238E27FC236}">
                <a16:creationId xmlns:a16="http://schemas.microsoft.com/office/drawing/2014/main" id="{53F449D3-5626-49F7-9EDE-36D7D0D87662}"/>
              </a:ext>
            </a:extLst>
          </p:cNvPr>
          <p:cNvSpPr/>
          <p:nvPr/>
        </p:nvSpPr>
        <p:spPr bwMode="auto">
          <a:xfrm>
            <a:off x="684212" y="1719917"/>
            <a:ext cx="5577840" cy="37016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Enterprise Reporting</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522413" y="381000"/>
            <a:ext cx="9144000" cy="762000"/>
          </a:xfrm>
        </p:spPr>
        <p:txBody>
          <a:bodyPr>
            <a:normAutofit fontScale="90000"/>
          </a:bodyPr>
          <a:lstStyle/>
          <a:p>
            <a:r>
              <a:rPr lang="en-US" dirty="0" smtClean="0"/>
              <a:t>Modules Currently Being Implemented (cont.)</a:t>
            </a:r>
            <a:endParaRPr lang="en-US" dirty="0"/>
          </a:p>
        </p:txBody>
      </p:sp>
    </p:spTree>
    <p:extLst>
      <p:ext uri="{BB962C8B-B14F-4D97-AF65-F5344CB8AC3E}">
        <p14:creationId xmlns:p14="http://schemas.microsoft.com/office/powerpoint/2010/main" val="335062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3200400"/>
            <a:ext cx="9134391" cy="1952904"/>
          </a:xfrm>
        </p:spPr>
        <p:txBody>
          <a:bodyPr/>
          <a:lstStyle/>
          <a:p>
            <a:r>
              <a:rPr lang="en-US" dirty="0" smtClean="0"/>
              <a:t>Discovery has started and development and buildout is in process</a:t>
            </a:r>
          </a:p>
          <a:p>
            <a:r>
              <a:rPr lang="en-US" dirty="0" smtClean="0"/>
              <a:t>Will include a portable barcode scanner component</a:t>
            </a:r>
          </a:p>
          <a:p>
            <a:r>
              <a:rPr lang="en-US" dirty="0" smtClean="0"/>
              <a:t>Stock Inventory</a:t>
            </a:r>
            <a:endParaRPr lang="en-US" dirty="0"/>
          </a:p>
        </p:txBody>
      </p:sp>
      <p:sp>
        <p:nvSpPr>
          <p:cNvPr id="4" name="Arrow: Pentagon 15">
            <a:extLst>
              <a:ext uri="{FF2B5EF4-FFF2-40B4-BE49-F238E27FC236}">
                <a16:creationId xmlns:a16="http://schemas.microsoft.com/office/drawing/2014/main" id="{53F449D3-5626-49F7-9EDE-36D7D0D87662}"/>
              </a:ext>
            </a:extLst>
          </p:cNvPr>
          <p:cNvSpPr/>
          <p:nvPr/>
        </p:nvSpPr>
        <p:spPr bwMode="auto">
          <a:xfrm>
            <a:off x="684212" y="1534835"/>
            <a:ext cx="5577840" cy="37016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Inventory Management</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522413" y="381000"/>
            <a:ext cx="9144000" cy="820738"/>
          </a:xfrm>
        </p:spPr>
        <p:txBody>
          <a:bodyPr>
            <a:normAutofit fontScale="90000"/>
          </a:bodyPr>
          <a:lstStyle/>
          <a:p>
            <a:r>
              <a:rPr lang="en-US" dirty="0" smtClean="0"/>
              <a:t>Modules Currently Being Implemented (cont.)</a:t>
            </a:r>
            <a:endParaRPr lang="en-US" dirty="0"/>
          </a:p>
        </p:txBody>
      </p:sp>
    </p:spTree>
    <p:extLst>
      <p:ext uri="{BB962C8B-B14F-4D97-AF65-F5344CB8AC3E}">
        <p14:creationId xmlns:p14="http://schemas.microsoft.com/office/powerpoint/2010/main" val="383842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2514600"/>
            <a:ext cx="9134391" cy="3505200"/>
          </a:xfrm>
        </p:spPr>
        <p:txBody>
          <a:bodyPr/>
          <a:lstStyle/>
          <a:p>
            <a:r>
              <a:rPr lang="en-US" dirty="0" smtClean="0"/>
              <a:t>Internal and External Systems</a:t>
            </a:r>
          </a:p>
          <a:p>
            <a:r>
              <a:rPr lang="en-US" dirty="0" smtClean="0"/>
              <a:t>Projection and  Budgeting</a:t>
            </a:r>
          </a:p>
        </p:txBody>
      </p:sp>
      <p:sp>
        <p:nvSpPr>
          <p:cNvPr id="4" name="Arrow: Pentagon 15">
            <a:extLst>
              <a:ext uri="{FF2B5EF4-FFF2-40B4-BE49-F238E27FC236}">
                <a16:creationId xmlns:a16="http://schemas.microsoft.com/office/drawing/2014/main" id="{53F449D3-5626-49F7-9EDE-36D7D0D87662}"/>
              </a:ext>
            </a:extLst>
          </p:cNvPr>
          <p:cNvSpPr/>
          <p:nvPr/>
        </p:nvSpPr>
        <p:spPr bwMode="auto">
          <a:xfrm>
            <a:off x="760412" y="1518270"/>
            <a:ext cx="5577840" cy="37016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Future Modules and Enhancements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522413" y="381000"/>
            <a:ext cx="9144000" cy="762000"/>
          </a:xfrm>
        </p:spPr>
        <p:txBody>
          <a:bodyPr>
            <a:normAutofit/>
          </a:bodyPr>
          <a:lstStyle/>
          <a:p>
            <a:r>
              <a:rPr lang="en-US" dirty="0" smtClean="0"/>
              <a:t>Future Modules and Enhancements</a:t>
            </a:r>
            <a:endParaRPr lang="en-US" dirty="0"/>
          </a:p>
        </p:txBody>
      </p:sp>
    </p:spTree>
    <p:extLst>
      <p:ext uri="{BB962C8B-B14F-4D97-AF65-F5344CB8AC3E}">
        <p14:creationId xmlns:p14="http://schemas.microsoft.com/office/powerpoint/2010/main" val="34225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5867400"/>
          </a:xfrm>
        </p:spPr>
        <p:txBody>
          <a:bodyPr>
            <a:normAutofit/>
          </a:bodyPr>
          <a:lstStyle/>
          <a:p>
            <a:pPr algn="ctr"/>
            <a:r>
              <a:rPr lang="en-US" sz="9600" dirty="0" smtClean="0"/>
              <a:t>What will the Oracle System Look Like?</a:t>
            </a:r>
            <a:br>
              <a:rPr lang="en-US" sz="9600" dirty="0" smtClean="0"/>
            </a:br>
            <a:endParaRPr lang="en-US" sz="9600" dirty="0"/>
          </a:p>
        </p:txBody>
      </p:sp>
    </p:spTree>
    <p:extLst>
      <p:ext uri="{BB962C8B-B14F-4D97-AF65-F5344CB8AC3E}">
        <p14:creationId xmlns:p14="http://schemas.microsoft.com/office/powerpoint/2010/main" val="37551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609600"/>
          </a:xfrm>
        </p:spPr>
        <p:txBody>
          <a:bodyPr/>
          <a:lstStyle/>
          <a:p>
            <a:r>
              <a:rPr lang="en-US" dirty="0" smtClean="0"/>
              <a:t>New Look for A</a:t>
            </a:r>
            <a:r>
              <a:rPr lang="en-US" sz="3200" dirty="0" smtClean="0"/>
              <a:t>R</a:t>
            </a:r>
            <a:r>
              <a:rPr lang="en-US" dirty="0" smtClean="0"/>
              <a:t>DOT – Sign In Page</a:t>
            </a:r>
            <a:endParaRPr lang="en-US" dirty="0"/>
          </a:p>
        </p:txBody>
      </p:sp>
      <p:pic>
        <p:nvPicPr>
          <p:cNvPr id="4" name="Content Placeholder 3"/>
          <p:cNvPicPr>
            <a:picLocks noGrp="1"/>
          </p:cNvPicPr>
          <p:nvPr>
            <p:ph idx="1"/>
          </p:nvPr>
        </p:nvPicPr>
        <p:blipFill>
          <a:blip r:embed="rId3"/>
          <a:stretch>
            <a:fillRect/>
          </a:stretch>
        </p:blipFill>
        <p:spPr>
          <a:xfrm>
            <a:off x="1522414" y="1371600"/>
            <a:ext cx="9601198" cy="5105400"/>
          </a:xfrm>
          <a:prstGeom prst="rect">
            <a:avLst/>
          </a:prstGeom>
          <a:ln w="25400">
            <a:solidFill>
              <a:schemeClr val="tx1"/>
            </a:solidFill>
          </a:ln>
        </p:spPr>
      </p:pic>
    </p:spTree>
    <p:extLst>
      <p:ext uri="{BB962C8B-B14F-4D97-AF65-F5344CB8AC3E}">
        <p14:creationId xmlns:p14="http://schemas.microsoft.com/office/powerpoint/2010/main" val="36379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609600"/>
          </a:xfrm>
        </p:spPr>
        <p:txBody>
          <a:bodyPr/>
          <a:lstStyle/>
          <a:p>
            <a:r>
              <a:rPr lang="en-US" dirty="0"/>
              <a:t>New Look for A</a:t>
            </a:r>
            <a:r>
              <a:rPr lang="en-US" sz="3200" dirty="0"/>
              <a:t>R</a:t>
            </a:r>
            <a:r>
              <a:rPr lang="en-US" dirty="0"/>
              <a:t>DOT – </a:t>
            </a:r>
            <a:r>
              <a:rPr lang="en-US" dirty="0" smtClean="0"/>
              <a:t>Landing Page</a:t>
            </a:r>
            <a:endParaRPr lang="en-US" dirty="0"/>
          </a:p>
        </p:txBody>
      </p:sp>
      <p:pic>
        <p:nvPicPr>
          <p:cNvPr id="4" name="Content Placeholder 3"/>
          <p:cNvPicPr>
            <a:picLocks noGrp="1"/>
          </p:cNvPicPr>
          <p:nvPr>
            <p:ph idx="1"/>
          </p:nvPr>
        </p:nvPicPr>
        <p:blipFill>
          <a:blip r:embed="rId3"/>
          <a:stretch>
            <a:fillRect/>
          </a:stretch>
        </p:blipFill>
        <p:spPr>
          <a:xfrm>
            <a:off x="1522413" y="1371600"/>
            <a:ext cx="9372599" cy="5181600"/>
          </a:xfrm>
          <a:prstGeom prst="rect">
            <a:avLst/>
          </a:prstGeom>
          <a:ln w="25400">
            <a:solidFill>
              <a:schemeClr val="tx1"/>
            </a:solidFill>
          </a:ln>
        </p:spPr>
      </p:pic>
    </p:spTree>
    <p:extLst>
      <p:ext uri="{BB962C8B-B14F-4D97-AF65-F5344CB8AC3E}">
        <p14:creationId xmlns:p14="http://schemas.microsoft.com/office/powerpoint/2010/main" val="282048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685800"/>
          </a:xfrm>
        </p:spPr>
        <p:txBody>
          <a:bodyPr/>
          <a:lstStyle/>
          <a:p>
            <a:r>
              <a:rPr lang="en-US" dirty="0" smtClean="0"/>
              <a:t>PAYABLES</a:t>
            </a:r>
            <a:endParaRPr lang="en-US" dirty="0"/>
          </a:p>
        </p:txBody>
      </p:sp>
      <p:pic>
        <p:nvPicPr>
          <p:cNvPr id="6" name="Content Placeholder 5"/>
          <p:cNvPicPr>
            <a:picLocks noGrp="1" noChangeAspect="1"/>
          </p:cNvPicPr>
          <p:nvPr>
            <p:ph idx="1"/>
          </p:nvPr>
        </p:nvPicPr>
        <p:blipFill>
          <a:blip r:embed="rId3"/>
          <a:stretch>
            <a:fillRect/>
          </a:stretch>
        </p:blipFill>
        <p:spPr>
          <a:xfrm>
            <a:off x="1522413" y="1447800"/>
            <a:ext cx="9134475" cy="4800600"/>
          </a:xfrm>
          <a:prstGeom prst="rect">
            <a:avLst/>
          </a:prstGeom>
        </p:spPr>
      </p:pic>
    </p:spTree>
    <p:extLst>
      <p:ext uri="{BB962C8B-B14F-4D97-AF65-F5344CB8AC3E}">
        <p14:creationId xmlns:p14="http://schemas.microsoft.com/office/powerpoint/2010/main" val="3173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Evolution of A</a:t>
            </a:r>
            <a:r>
              <a:rPr lang="en-US" sz="3200" dirty="0" smtClean="0"/>
              <a:t>R</a:t>
            </a:r>
            <a:r>
              <a:rPr lang="en-US" dirty="0" smtClean="0"/>
              <a:t>DOT Technology</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4812" y="2057400"/>
            <a:ext cx="8305800" cy="4572000"/>
          </a:xfrm>
        </p:spPr>
      </p:pic>
      <p:cxnSp>
        <p:nvCxnSpPr>
          <p:cNvPr id="5" name="Straight Arrow Connector 4"/>
          <p:cNvCxnSpPr/>
          <p:nvPr/>
        </p:nvCxnSpPr>
        <p:spPr>
          <a:xfrm flipV="1">
            <a:off x="2284412" y="4724400"/>
            <a:ext cx="2514600" cy="1295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4799012" y="3657600"/>
            <a:ext cx="2209800" cy="10668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V="1">
            <a:off x="7008812" y="2743200"/>
            <a:ext cx="1905000" cy="9144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 name="Content Placeholder 12"/>
          <p:cNvPicPr>
            <a:picLocks noGrp="1" noChangeAspect="1"/>
          </p:cNvPicPr>
          <p:nvPr>
            <p:ph idx="1"/>
          </p:nvPr>
        </p:nvPicPr>
        <p:blipFill>
          <a:blip r:embed="rId3"/>
          <a:stretch>
            <a:fillRect/>
          </a:stretch>
        </p:blipFill>
        <p:spPr>
          <a:xfrm>
            <a:off x="0" y="0"/>
            <a:ext cx="12188825" cy="6857999"/>
          </a:xfrm>
          <a:prstGeom prst="rect">
            <a:avLst/>
          </a:prstGeom>
        </p:spPr>
      </p:pic>
    </p:spTree>
    <p:extLst>
      <p:ext uri="{BB962C8B-B14F-4D97-AF65-F5344CB8AC3E}">
        <p14:creationId xmlns:p14="http://schemas.microsoft.com/office/powerpoint/2010/main" val="399693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 y="0"/>
            <a:ext cx="12188825" cy="6858000"/>
          </a:xfrm>
          <a:prstGeom prst="rect">
            <a:avLst/>
          </a:prstGeom>
        </p:spPr>
      </p:pic>
    </p:spTree>
    <p:extLst>
      <p:ext uri="{BB962C8B-B14F-4D97-AF65-F5344CB8AC3E}">
        <p14:creationId xmlns:p14="http://schemas.microsoft.com/office/powerpoint/2010/main" val="162392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 y="3313"/>
            <a:ext cx="1218882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225402" y="6333146"/>
              <a:ext cx="653040" cy="338040"/>
            </p14:xfrm>
          </p:contentPart>
        </mc:Choice>
        <mc:Fallback xmlns="">
          <p:pic>
            <p:nvPicPr>
              <p:cNvPr id="8" name="Ink 7"/>
              <p:cNvPicPr/>
              <p:nvPr/>
            </p:nvPicPr>
            <p:blipFill>
              <a:blip r:embed="rId5"/>
              <a:stretch>
                <a:fillRect/>
              </a:stretch>
            </p:blipFill>
            <p:spPr>
              <a:xfrm>
                <a:off x="172842" y="6228026"/>
                <a:ext cx="758160" cy="548280"/>
              </a:xfrm>
              <a:prstGeom prst="rect">
                <a:avLst/>
              </a:prstGeom>
            </p:spPr>
          </p:pic>
        </mc:Fallback>
      </mc:AlternateContent>
    </p:spTree>
    <p:extLst>
      <p:ext uri="{BB962C8B-B14F-4D97-AF65-F5344CB8AC3E}">
        <p14:creationId xmlns:p14="http://schemas.microsoft.com/office/powerpoint/2010/main" val="42926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609600"/>
          </a:xfrm>
        </p:spPr>
        <p:txBody>
          <a:bodyPr/>
          <a:lstStyle/>
          <a:p>
            <a:r>
              <a:rPr lang="en-US" dirty="0" smtClean="0"/>
              <a:t>System Requirements – High Level</a:t>
            </a:r>
            <a:endParaRPr lang="en-US" dirty="0"/>
          </a:p>
        </p:txBody>
      </p:sp>
      <p:sp>
        <p:nvSpPr>
          <p:cNvPr id="3" name="Content Placeholder 2"/>
          <p:cNvSpPr>
            <a:spLocks noGrp="1"/>
          </p:cNvSpPr>
          <p:nvPr>
            <p:ph idx="1"/>
          </p:nvPr>
        </p:nvSpPr>
        <p:spPr>
          <a:xfrm>
            <a:off x="1522413" y="1371600"/>
            <a:ext cx="9134391" cy="5105399"/>
          </a:xfrm>
        </p:spPr>
        <p:txBody>
          <a:bodyPr>
            <a:normAutofit/>
          </a:bodyPr>
          <a:lstStyle/>
          <a:p>
            <a:r>
              <a:rPr lang="en-US" dirty="0" smtClean="0"/>
              <a:t>Convert Mainframe Data to Oracle Cloud</a:t>
            </a:r>
          </a:p>
          <a:p>
            <a:r>
              <a:rPr lang="en-US" dirty="0" smtClean="0"/>
              <a:t>Centralized Source of Record</a:t>
            </a:r>
          </a:p>
          <a:p>
            <a:r>
              <a:rPr lang="en-US" dirty="0" smtClean="0"/>
              <a:t>Interface with External Partners (FHWA, P-Card Vendor, Statewide Transparency)</a:t>
            </a:r>
          </a:p>
          <a:p>
            <a:r>
              <a:rPr lang="en-US" dirty="0" smtClean="0"/>
              <a:t>Interface with Existing  and Future Internal Systems</a:t>
            </a:r>
          </a:p>
          <a:p>
            <a:r>
              <a:rPr lang="en-US" dirty="0" smtClean="0"/>
              <a:t>Mobile Device </a:t>
            </a:r>
            <a:r>
              <a:rPr lang="en-US" dirty="0"/>
              <a:t>C</a:t>
            </a:r>
            <a:r>
              <a:rPr lang="en-US" dirty="0" smtClean="0"/>
              <a:t>apabilities</a:t>
            </a:r>
          </a:p>
          <a:p>
            <a:r>
              <a:rPr lang="en-US" dirty="0" smtClean="0"/>
              <a:t>Reporting – Personalized Dashboards, Ad-Hoc Business Intelligence (BI) Reporting </a:t>
            </a:r>
          </a:p>
          <a:p>
            <a:r>
              <a:rPr lang="en-US" dirty="0"/>
              <a:t>Document </a:t>
            </a:r>
            <a:r>
              <a:rPr lang="en-US" dirty="0" smtClean="0"/>
              <a:t>Imaging</a:t>
            </a:r>
          </a:p>
          <a:p>
            <a:r>
              <a:rPr lang="en-US" dirty="0" smtClean="0"/>
              <a:t>Approval Workflows Built Into System</a:t>
            </a:r>
          </a:p>
          <a:p>
            <a:pPr marL="0" indent="0">
              <a:buNone/>
            </a:pPr>
            <a:endParaRPr lang="en-US" dirty="0"/>
          </a:p>
        </p:txBody>
      </p:sp>
    </p:spTree>
    <p:extLst>
      <p:ext uri="{BB962C8B-B14F-4D97-AF65-F5344CB8AC3E}">
        <p14:creationId xmlns:p14="http://schemas.microsoft.com/office/powerpoint/2010/main" val="93490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762000"/>
          </a:xfrm>
        </p:spPr>
        <p:txBody>
          <a:bodyPr/>
          <a:lstStyle/>
          <a:p>
            <a:r>
              <a:rPr lang="en-US" dirty="0" smtClean="0"/>
              <a:t>What’s Next</a:t>
            </a:r>
            <a:endParaRPr lang="en-US" dirty="0"/>
          </a:p>
        </p:txBody>
      </p:sp>
      <p:sp>
        <p:nvSpPr>
          <p:cNvPr id="3" name="Content Placeholder 2"/>
          <p:cNvSpPr>
            <a:spLocks noGrp="1"/>
          </p:cNvSpPr>
          <p:nvPr>
            <p:ph idx="1"/>
          </p:nvPr>
        </p:nvSpPr>
        <p:spPr>
          <a:xfrm>
            <a:off x="1522413" y="1371601"/>
            <a:ext cx="9134391" cy="4648200"/>
          </a:xfrm>
        </p:spPr>
        <p:txBody>
          <a:bodyPr/>
          <a:lstStyle/>
          <a:p>
            <a:r>
              <a:rPr lang="en-US" dirty="0" smtClean="0"/>
              <a:t>Continue to include A</a:t>
            </a:r>
            <a:r>
              <a:rPr lang="en-US" sz="2000" dirty="0" smtClean="0"/>
              <a:t>R</a:t>
            </a:r>
            <a:r>
              <a:rPr lang="en-US" dirty="0" smtClean="0"/>
              <a:t>DOT Staff/Divisions in the Discovery/Configuration/Prototype/Training Phases</a:t>
            </a:r>
          </a:p>
          <a:p>
            <a:r>
              <a:rPr lang="en-US" dirty="0" smtClean="0"/>
              <a:t>Perform Prototype Testing – Currently and Later this year</a:t>
            </a:r>
          </a:p>
          <a:p>
            <a:r>
              <a:rPr lang="en-US" dirty="0" smtClean="0"/>
              <a:t>Participate in Solution Deployment and Testing – Later this year/Early 2020</a:t>
            </a:r>
          </a:p>
          <a:p>
            <a:r>
              <a:rPr lang="en-US" dirty="0" smtClean="0"/>
              <a:t>Implementation and Training – Early 202o  to “Live </a:t>
            </a:r>
            <a:r>
              <a:rPr lang="en-US" dirty="0"/>
              <a:t>D</a:t>
            </a:r>
            <a:r>
              <a:rPr lang="en-US" dirty="0" smtClean="0"/>
              <a:t>ate” and Beyond</a:t>
            </a:r>
          </a:p>
          <a:p>
            <a:r>
              <a:rPr lang="en-US" dirty="0" smtClean="0"/>
              <a:t>Post “Go Live”, Continue Training and Support</a:t>
            </a:r>
          </a:p>
          <a:p>
            <a:r>
              <a:rPr lang="en-US" dirty="0" smtClean="0"/>
              <a:t>Continually Look at Other Areas to Implement</a:t>
            </a:r>
          </a:p>
        </p:txBody>
      </p:sp>
    </p:spTree>
    <p:extLst>
      <p:ext uri="{BB962C8B-B14F-4D97-AF65-F5344CB8AC3E}">
        <p14:creationId xmlns:p14="http://schemas.microsoft.com/office/powerpoint/2010/main" val="236679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7200" dirty="0" smtClean="0"/>
          </a:p>
          <a:p>
            <a:pPr marL="0" indent="0" algn="ctr">
              <a:buNone/>
            </a:pPr>
            <a:r>
              <a:rPr lang="en-US" sz="7200" dirty="0" smtClean="0">
                <a:latin typeface="Arial" panose="020B0604020202020204" pitchFamily="34" charset="0"/>
                <a:cs typeface="Arial" panose="020B0604020202020204" pitchFamily="34" charset="0"/>
              </a:rPr>
              <a:t>321 DAYS</a:t>
            </a:r>
            <a:endParaRPr lang="en-US" sz="7200" dirty="0">
              <a:latin typeface="Arial" panose="020B0604020202020204" pitchFamily="34" charset="0"/>
              <a:cs typeface="Arial" panose="020B0604020202020204" pitchFamily="34" charset="0"/>
            </a:endParaRPr>
          </a:p>
        </p:txBody>
      </p:sp>
      <p:sp>
        <p:nvSpPr>
          <p:cNvPr id="4" name="TextBox 3"/>
          <p:cNvSpPr txBox="1"/>
          <p:nvPr/>
        </p:nvSpPr>
        <p:spPr>
          <a:xfrm>
            <a:off x="989012" y="5867400"/>
            <a:ext cx="9906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GO LIVE JUNE 30, 2020</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7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Tree>
    <p:extLst>
      <p:ext uri="{BB962C8B-B14F-4D97-AF65-F5344CB8AC3E}">
        <p14:creationId xmlns:p14="http://schemas.microsoft.com/office/powerpoint/2010/main" val="26589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Patrick Patton</a:t>
            </a:r>
          </a:p>
          <a:p>
            <a:pPr algn="ctr"/>
            <a:r>
              <a:rPr lang="en-US" dirty="0" smtClean="0"/>
              <a:t>A</a:t>
            </a:r>
            <a:r>
              <a:rPr lang="en-US" sz="2000" dirty="0" smtClean="0"/>
              <a:t>R</a:t>
            </a:r>
            <a:r>
              <a:rPr lang="en-US" dirty="0" smtClean="0"/>
              <a:t>DOT, Chief Fiscal Officer</a:t>
            </a:r>
          </a:p>
          <a:p>
            <a:pPr algn="ctr"/>
            <a:r>
              <a:rPr lang="en-US" dirty="0" smtClean="0"/>
              <a:t>Patrick.Patton@A</a:t>
            </a:r>
            <a:r>
              <a:rPr lang="en-US" sz="2000" dirty="0" smtClean="0"/>
              <a:t>R</a:t>
            </a:r>
            <a:r>
              <a:rPr lang="en-US" dirty="0" smtClean="0"/>
              <a:t>DOT.gov</a:t>
            </a:r>
            <a:endParaRPr lang="en-US" dirty="0"/>
          </a:p>
        </p:txBody>
      </p:sp>
      <p:pic>
        <p:nvPicPr>
          <p:cNvPr id="4" name="Picture 3"/>
          <p:cNvPicPr>
            <a:picLocks noChangeAspect="1"/>
          </p:cNvPicPr>
          <p:nvPr/>
        </p:nvPicPr>
        <p:blipFill>
          <a:blip r:embed="rId3"/>
          <a:stretch>
            <a:fillRect/>
          </a:stretch>
        </p:blipFill>
        <p:spPr>
          <a:xfrm>
            <a:off x="4265612" y="4572000"/>
            <a:ext cx="3792078" cy="1600199"/>
          </a:xfrm>
          <a:prstGeom prst="rect">
            <a:avLst/>
          </a:prstGeom>
        </p:spPr>
      </p:pic>
    </p:spTree>
    <p:extLst>
      <p:ext uri="{BB962C8B-B14F-4D97-AF65-F5344CB8AC3E}">
        <p14:creationId xmlns:p14="http://schemas.microsoft.com/office/powerpoint/2010/main" val="321635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Decisions and Status</a:t>
            </a:r>
            <a:endParaRPr lang="en-US" dirty="0"/>
          </a:p>
        </p:txBody>
      </p:sp>
      <p:sp>
        <p:nvSpPr>
          <p:cNvPr id="14" name="Content Placeholder 13"/>
          <p:cNvSpPr>
            <a:spLocks noGrp="1"/>
          </p:cNvSpPr>
          <p:nvPr>
            <p:ph idx="1"/>
          </p:nvPr>
        </p:nvSpPr>
        <p:spPr/>
        <p:txBody>
          <a:bodyPr>
            <a:normAutofit lnSpcReduction="10000"/>
          </a:bodyPr>
          <a:lstStyle/>
          <a:p>
            <a:r>
              <a:rPr lang="en-US" dirty="0" smtClean="0"/>
              <a:t>Realized something had to be done to improve efficiency/ too many “silo” systems</a:t>
            </a:r>
          </a:p>
          <a:p>
            <a:r>
              <a:rPr lang="en-US" dirty="0" smtClean="0"/>
              <a:t>Needed a Single Source of Record Enterprise-wide Syste</a:t>
            </a:r>
            <a:r>
              <a:rPr lang="en-US" dirty="0"/>
              <a:t>m</a:t>
            </a:r>
            <a:endParaRPr lang="en-US" dirty="0" smtClean="0"/>
          </a:p>
          <a:p>
            <a:r>
              <a:rPr lang="en-US" dirty="0" smtClean="0"/>
              <a:t>Issued an RFP, reviewed proposals, scheduled demos and selected a vendor</a:t>
            </a:r>
            <a:endParaRPr lang="en-US" dirty="0"/>
          </a:p>
          <a:p>
            <a:r>
              <a:rPr lang="en-US" dirty="0" smtClean="0"/>
              <a:t>Executed a contract in November, 2018, Signed a Statement Of  Work and Started Discovery 1</a:t>
            </a:r>
            <a:r>
              <a:rPr lang="en-US" baseline="30000" dirty="0" smtClean="0"/>
              <a:t>st</a:t>
            </a:r>
            <a:r>
              <a:rPr lang="en-US" dirty="0" smtClean="0"/>
              <a:t> Quarter 2019</a:t>
            </a:r>
          </a:p>
          <a:p>
            <a:r>
              <a:rPr lang="en-US" dirty="0" smtClean="0"/>
              <a:t>Currently we are in the Discovery/Configuration/Prototype Stages</a:t>
            </a:r>
          </a:p>
          <a:p>
            <a:r>
              <a:rPr lang="en-US" dirty="0" smtClean="0"/>
              <a:t>Established Various Teams to Facilitate the Implementation</a:t>
            </a:r>
            <a:endParaRPr lang="en-US" dirty="0"/>
          </a:p>
          <a:p>
            <a:pPr marL="0" indent="0">
              <a:buNone/>
            </a:pPr>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Implementer and Software Provider</a:t>
            </a:r>
            <a:endParaRPr lang="en-US" dirty="0"/>
          </a:p>
        </p:txBody>
      </p:sp>
      <p:sp>
        <p:nvSpPr>
          <p:cNvPr id="3" name="Content Placeholder 2"/>
          <p:cNvSpPr>
            <a:spLocks noGrp="1"/>
          </p:cNvSpPr>
          <p:nvPr>
            <p:ph idx="1"/>
          </p:nvPr>
        </p:nvSpPr>
        <p:spPr/>
        <p:txBody>
          <a:bodyPr/>
          <a:lstStyle/>
          <a:p>
            <a:r>
              <a:rPr lang="en-US" dirty="0" err="1" smtClean="0"/>
              <a:t>CherryRoad</a:t>
            </a:r>
            <a:r>
              <a:rPr lang="en-US" dirty="0" smtClean="0"/>
              <a:t>  </a:t>
            </a:r>
          </a:p>
          <a:p>
            <a:pPr lvl="1"/>
            <a:r>
              <a:rPr lang="en-US" dirty="0"/>
              <a:t>Implementer of Oracle Enterprise Resource </a:t>
            </a:r>
            <a:r>
              <a:rPr lang="en-US" dirty="0" smtClean="0"/>
              <a:t>Planning </a:t>
            </a:r>
            <a:r>
              <a:rPr lang="en-US" dirty="0"/>
              <a:t>(</a:t>
            </a:r>
            <a:r>
              <a:rPr lang="en-US" dirty="0" err="1"/>
              <a:t>ERP</a:t>
            </a:r>
            <a:r>
              <a:rPr lang="en-US" dirty="0"/>
              <a:t>) systems for 25 years</a:t>
            </a:r>
          </a:p>
          <a:p>
            <a:pPr lvl="1"/>
            <a:endParaRPr lang="en-US" dirty="0" smtClean="0"/>
          </a:p>
          <a:p>
            <a:pPr marL="0" indent="0">
              <a:buNone/>
            </a:pPr>
            <a:endParaRPr lang="en-US" dirty="0"/>
          </a:p>
          <a:p>
            <a:r>
              <a:rPr lang="en-US" dirty="0" smtClean="0"/>
              <a:t>Oracle</a:t>
            </a:r>
          </a:p>
          <a:p>
            <a:pPr lvl="1"/>
            <a:r>
              <a:rPr lang="en-US" dirty="0" smtClean="0"/>
              <a:t>Software provider and Cloud Services Provider</a:t>
            </a:r>
          </a:p>
          <a:p>
            <a:pPr lvl="2"/>
            <a:endParaRPr lang="en-US" dirty="0" smtClean="0"/>
          </a:p>
          <a:p>
            <a:pPr marL="231775" lvl="1" indent="0">
              <a:buNone/>
            </a:pPr>
            <a:endParaRPr lang="en-US" dirty="0"/>
          </a:p>
        </p:txBody>
      </p:sp>
      <p:pic>
        <p:nvPicPr>
          <p:cNvPr id="4" name="Picture 3"/>
          <p:cNvPicPr>
            <a:picLocks noChangeAspect="1"/>
          </p:cNvPicPr>
          <p:nvPr/>
        </p:nvPicPr>
        <p:blipFill>
          <a:blip r:embed="rId3"/>
          <a:stretch>
            <a:fillRect/>
          </a:stretch>
        </p:blipFill>
        <p:spPr>
          <a:xfrm>
            <a:off x="4494212" y="2895600"/>
            <a:ext cx="2905125" cy="895350"/>
          </a:xfrm>
          <a:prstGeom prst="rect">
            <a:avLst/>
          </a:prstGeom>
        </p:spPr>
      </p:pic>
      <p:pic>
        <p:nvPicPr>
          <p:cNvPr id="5" name="Picture 4"/>
          <p:cNvPicPr>
            <a:picLocks noChangeAspect="1"/>
          </p:cNvPicPr>
          <p:nvPr/>
        </p:nvPicPr>
        <p:blipFill>
          <a:blip r:embed="rId4"/>
          <a:stretch>
            <a:fillRect/>
          </a:stretch>
        </p:blipFill>
        <p:spPr>
          <a:xfrm>
            <a:off x="4494212" y="5029200"/>
            <a:ext cx="2905125" cy="819149"/>
          </a:xfrm>
          <a:prstGeom prst="rect">
            <a:avLst/>
          </a:prstGeom>
        </p:spPr>
      </p:pic>
    </p:spTree>
    <p:extLst>
      <p:ext uri="{BB962C8B-B14F-4D97-AF65-F5344CB8AC3E}">
        <p14:creationId xmlns:p14="http://schemas.microsoft.com/office/powerpoint/2010/main" val="94970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Cloud Solution</a:t>
            </a:r>
            <a:endParaRPr lang="en-US" dirty="0"/>
          </a:p>
        </p:txBody>
      </p:sp>
      <p:sp>
        <p:nvSpPr>
          <p:cNvPr id="3" name="Content Placeholder 2"/>
          <p:cNvSpPr>
            <a:spLocks noGrp="1"/>
          </p:cNvSpPr>
          <p:nvPr>
            <p:ph idx="1"/>
          </p:nvPr>
        </p:nvSpPr>
        <p:spPr/>
        <p:txBody>
          <a:bodyPr/>
          <a:lstStyle/>
          <a:p>
            <a:r>
              <a:rPr lang="en-US" dirty="0" smtClean="0"/>
              <a:t>Oracle Cloud Announced by Oracle June 2012</a:t>
            </a:r>
          </a:p>
          <a:p>
            <a:r>
              <a:rPr lang="en-US" dirty="0" smtClean="0"/>
              <a:t>Chose a Cloud Solution over an A</a:t>
            </a:r>
            <a:r>
              <a:rPr lang="en-US" sz="2000" dirty="0" smtClean="0"/>
              <a:t>R</a:t>
            </a:r>
            <a:r>
              <a:rPr lang="en-US" dirty="0" smtClean="0"/>
              <a:t>DOT Hosted Solution</a:t>
            </a:r>
          </a:p>
          <a:p>
            <a:r>
              <a:rPr lang="en-US" dirty="0" smtClean="0"/>
              <a:t>A</a:t>
            </a:r>
            <a:r>
              <a:rPr lang="en-US" sz="2000" dirty="0" smtClean="0"/>
              <a:t>R</a:t>
            </a:r>
            <a:r>
              <a:rPr lang="en-US" dirty="0" smtClean="0"/>
              <a:t>DOT is 1</a:t>
            </a:r>
            <a:r>
              <a:rPr lang="en-US" baseline="30000" dirty="0" smtClean="0"/>
              <a:t>st</a:t>
            </a:r>
            <a:r>
              <a:rPr lang="en-US" dirty="0" smtClean="0"/>
              <a:t> DOT to utilize Oracle Cloud </a:t>
            </a:r>
            <a:r>
              <a:rPr lang="en-US" dirty="0" err="1" smtClean="0"/>
              <a:t>ERP</a:t>
            </a:r>
            <a:endParaRPr lang="en-US" dirty="0" smtClean="0"/>
          </a:p>
          <a:p>
            <a:r>
              <a:rPr lang="en-US" dirty="0" smtClean="0"/>
              <a:t>Oracle has 12 DOT clients currently with on premise hosted system</a:t>
            </a:r>
          </a:p>
          <a:p>
            <a:r>
              <a:rPr lang="en-US" dirty="0" smtClean="0"/>
              <a:t>Oracle Cloud will be </a:t>
            </a:r>
            <a:r>
              <a:rPr lang="en-US" dirty="0" err="1" smtClean="0"/>
              <a:t>A</a:t>
            </a:r>
            <a:r>
              <a:rPr lang="en-US" sz="2000" dirty="0" err="1" smtClean="0"/>
              <a:t>R</a:t>
            </a:r>
            <a:r>
              <a:rPr lang="en-US" dirty="0" err="1" smtClean="0"/>
              <a:t>DOT’s</a:t>
            </a:r>
            <a:r>
              <a:rPr lang="en-US" dirty="0" smtClean="0"/>
              <a:t> Source of Record for Transactions</a:t>
            </a:r>
            <a:endParaRPr lang="en-US" dirty="0"/>
          </a:p>
        </p:txBody>
      </p:sp>
    </p:spTree>
    <p:extLst>
      <p:ext uri="{BB962C8B-B14F-4D97-AF65-F5344CB8AC3E}">
        <p14:creationId xmlns:p14="http://schemas.microsoft.com/office/powerpoint/2010/main" val="15450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a:t>
            </a:r>
            <a:endParaRPr lang="en-US" dirty="0"/>
          </a:p>
        </p:txBody>
      </p:sp>
      <p:sp>
        <p:nvSpPr>
          <p:cNvPr id="3" name="Content Placeholder 2"/>
          <p:cNvSpPr>
            <a:spLocks noGrp="1"/>
          </p:cNvSpPr>
          <p:nvPr>
            <p:ph idx="1"/>
          </p:nvPr>
        </p:nvSpPr>
        <p:spPr/>
        <p:txBody>
          <a:bodyPr/>
          <a:lstStyle/>
          <a:p>
            <a:r>
              <a:rPr lang="en-US" dirty="0" smtClean="0"/>
              <a:t>Core Implementation Team</a:t>
            </a:r>
          </a:p>
          <a:p>
            <a:r>
              <a:rPr lang="en-US" dirty="0" smtClean="0"/>
              <a:t>Subject Matter Experts</a:t>
            </a:r>
          </a:p>
          <a:p>
            <a:r>
              <a:rPr lang="en-US" dirty="0" smtClean="0"/>
              <a:t>Change Management Champions</a:t>
            </a:r>
          </a:p>
          <a:p>
            <a:r>
              <a:rPr lang="en-US" dirty="0" smtClean="0"/>
              <a:t>Other Teams to be formed, as needed</a:t>
            </a:r>
          </a:p>
          <a:p>
            <a:endParaRPr lang="en-US" dirty="0"/>
          </a:p>
        </p:txBody>
      </p:sp>
      <p:sp>
        <p:nvSpPr>
          <p:cNvPr id="4" name="Rectangle 3"/>
          <p:cNvSpPr/>
          <p:nvPr/>
        </p:nvSpPr>
        <p:spPr>
          <a:xfrm>
            <a:off x="755608" y="5410200"/>
            <a:ext cx="10668000" cy="954107"/>
          </a:xfrm>
          <a:prstGeom prst="rect">
            <a:avLst/>
          </a:prstGeom>
        </p:spPr>
        <p:txBody>
          <a:bodyPr wrap="square">
            <a:spAutoFit/>
          </a:bodyPr>
          <a:lstStyle/>
          <a:p>
            <a:pPr algn="ctr"/>
            <a:r>
              <a:rPr lang="en-US" sz="2800" dirty="0"/>
              <a:t>Really, anyone at A</a:t>
            </a:r>
            <a:r>
              <a:rPr lang="en-US" sz="2400" dirty="0"/>
              <a:t>R</a:t>
            </a:r>
            <a:r>
              <a:rPr lang="en-US" sz="2800" dirty="0"/>
              <a:t>DOT that has something to add to the implementation --- EVERYONE</a:t>
            </a:r>
          </a:p>
        </p:txBody>
      </p:sp>
    </p:spTree>
    <p:extLst>
      <p:ext uri="{BB962C8B-B14F-4D97-AF65-F5344CB8AC3E}">
        <p14:creationId xmlns:p14="http://schemas.microsoft.com/office/powerpoint/2010/main" val="371416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 CHAMPIONS</a:t>
            </a:r>
            <a:endParaRPr lang="en-US" dirty="0"/>
          </a:p>
        </p:txBody>
      </p:sp>
      <p:sp>
        <p:nvSpPr>
          <p:cNvPr id="3" name="Content Placeholder 2"/>
          <p:cNvSpPr>
            <a:spLocks noGrp="1"/>
          </p:cNvSpPr>
          <p:nvPr>
            <p:ph idx="1"/>
          </p:nvPr>
        </p:nvSpPr>
        <p:spPr/>
        <p:txBody>
          <a:bodyPr/>
          <a:lstStyle/>
          <a:p>
            <a:r>
              <a:rPr lang="en-US" dirty="0" smtClean="0"/>
              <a:t>Information Technology</a:t>
            </a:r>
          </a:p>
          <a:p>
            <a:r>
              <a:rPr lang="en-US" dirty="0" smtClean="0"/>
              <a:t>All 10 Districts Have Representatives</a:t>
            </a:r>
          </a:p>
          <a:p>
            <a:r>
              <a:rPr lang="en-US" dirty="0" smtClean="0"/>
              <a:t>Public Information</a:t>
            </a:r>
          </a:p>
          <a:p>
            <a:r>
              <a:rPr lang="en-US" dirty="0" smtClean="0"/>
              <a:t>System Information and Research</a:t>
            </a:r>
          </a:p>
          <a:p>
            <a:r>
              <a:rPr lang="en-US" dirty="0" smtClean="0"/>
              <a:t>Transportation Planning and Policy</a:t>
            </a:r>
          </a:p>
          <a:p>
            <a:r>
              <a:rPr lang="en-US" dirty="0" smtClean="0"/>
              <a:t>Construction</a:t>
            </a:r>
          </a:p>
          <a:p>
            <a:r>
              <a:rPr lang="en-US" dirty="0" smtClean="0"/>
              <a:t>Fiscal Services</a:t>
            </a:r>
          </a:p>
        </p:txBody>
      </p:sp>
      <p:pic>
        <p:nvPicPr>
          <p:cNvPr id="5" name="Picture 4"/>
          <p:cNvPicPr>
            <a:picLocks noChangeAspect="1"/>
          </p:cNvPicPr>
          <p:nvPr/>
        </p:nvPicPr>
        <p:blipFill>
          <a:blip r:embed="rId3"/>
          <a:stretch>
            <a:fillRect/>
          </a:stretch>
        </p:blipFill>
        <p:spPr>
          <a:xfrm>
            <a:off x="7683500" y="3305175"/>
            <a:ext cx="4505325" cy="3552825"/>
          </a:xfrm>
          <a:prstGeom prst="rect">
            <a:avLst/>
          </a:prstGeom>
        </p:spPr>
      </p:pic>
    </p:spTree>
    <p:extLst>
      <p:ext uri="{BB962C8B-B14F-4D97-AF65-F5344CB8AC3E}">
        <p14:creationId xmlns:p14="http://schemas.microsoft.com/office/powerpoint/2010/main" val="318598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533400"/>
          </a:xfrm>
        </p:spPr>
        <p:txBody>
          <a:bodyPr>
            <a:normAutofit fontScale="90000"/>
          </a:bodyPr>
          <a:lstStyle/>
          <a:p>
            <a:r>
              <a:rPr lang="en-US" dirty="0" smtClean="0"/>
              <a:t>Modules Currently Being Implemented</a:t>
            </a:r>
            <a:endParaRPr lang="en-US" dirty="0"/>
          </a:p>
        </p:txBody>
      </p:sp>
      <p:sp>
        <p:nvSpPr>
          <p:cNvPr id="4" name="TextBox 3"/>
          <p:cNvSpPr txBox="1"/>
          <p:nvPr/>
        </p:nvSpPr>
        <p:spPr>
          <a:xfrm>
            <a:off x="1827212" y="1143000"/>
            <a:ext cx="2743200" cy="369332"/>
          </a:xfrm>
          <a:prstGeom prst="rect">
            <a:avLst/>
          </a:prstGeom>
          <a:noFill/>
        </p:spPr>
        <p:txBody>
          <a:bodyPr wrap="square" rtlCol="0">
            <a:spAutoFit/>
          </a:bodyPr>
          <a:lstStyle/>
          <a:p>
            <a:r>
              <a:rPr lang="en-US" dirty="0" smtClean="0"/>
              <a:t>Business Areas</a:t>
            </a:r>
            <a:endParaRPr lang="en-US" dirty="0"/>
          </a:p>
        </p:txBody>
      </p:sp>
      <p:sp>
        <p:nvSpPr>
          <p:cNvPr id="5" name="Arrow: Pentagon 15">
            <a:extLst>
              <a:ext uri="{FF2B5EF4-FFF2-40B4-BE49-F238E27FC236}">
                <a16:creationId xmlns:a16="http://schemas.microsoft.com/office/drawing/2014/main" id="{53F449D3-5626-49F7-9EDE-36D7D0D87662}"/>
              </a:ext>
            </a:extLst>
          </p:cNvPr>
          <p:cNvSpPr/>
          <p:nvPr/>
        </p:nvSpPr>
        <p:spPr bwMode="auto">
          <a:xfrm>
            <a:off x="516573" y="903564"/>
            <a:ext cx="5577840" cy="224360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a:latin typeface="Arial" panose="020B0604020202020204" pitchFamily="34" charset="0"/>
                <a:cs typeface="Arial" panose="020B0604020202020204" pitchFamily="34" charset="0"/>
              </a:rPr>
              <a:t>Financials	</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General Ledger</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Payables</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Receivables</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Assets</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Cash Management</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Financial Reporting</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Budgetary Controls/Encumbrance Accounting</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Tax</a:t>
            </a:r>
          </a:p>
        </p:txBody>
      </p:sp>
      <p:sp>
        <p:nvSpPr>
          <p:cNvPr id="6" name="Arrow: Pentagon 15">
            <a:extLst>
              <a:ext uri="{FF2B5EF4-FFF2-40B4-BE49-F238E27FC236}">
                <a16:creationId xmlns:a16="http://schemas.microsoft.com/office/drawing/2014/main" id="{53F449D3-5626-49F7-9EDE-36D7D0D87662}"/>
              </a:ext>
            </a:extLst>
          </p:cNvPr>
          <p:cNvSpPr/>
          <p:nvPr/>
        </p:nvSpPr>
        <p:spPr bwMode="auto">
          <a:xfrm>
            <a:off x="1827212" y="3158004"/>
            <a:ext cx="5577840" cy="804396"/>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Project Financial Management</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r>
              <a:rPr lang="en-US" sz="1600" dirty="0" smtClean="0">
                <a:latin typeface="Arial" panose="020B0604020202020204" pitchFamily="34" charset="0"/>
                <a:cs typeface="Arial" panose="020B0604020202020204" pitchFamily="34" charset="0"/>
              </a:rPr>
              <a:t>Grant Management</a:t>
            </a:r>
          </a:p>
          <a:p>
            <a:pPr marL="227013" indent="-227013" eaLnBrk="1" hangingPunct="1">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Project Contract Billing</a:t>
            </a:r>
            <a:endParaRPr lang="en-US" sz="1600" dirty="0">
              <a:latin typeface="Arial" panose="020B0604020202020204" pitchFamily="34" charset="0"/>
              <a:cs typeface="Arial" panose="020B0604020202020204" pitchFamily="34" charset="0"/>
            </a:endParaRPr>
          </a:p>
        </p:txBody>
      </p:sp>
      <p:sp>
        <p:nvSpPr>
          <p:cNvPr id="7" name="Arrow: Pentagon 15">
            <a:extLst>
              <a:ext uri="{FF2B5EF4-FFF2-40B4-BE49-F238E27FC236}">
                <a16:creationId xmlns:a16="http://schemas.microsoft.com/office/drawing/2014/main" id="{53F449D3-5626-49F7-9EDE-36D7D0D87662}"/>
              </a:ext>
            </a:extLst>
          </p:cNvPr>
          <p:cNvSpPr/>
          <p:nvPr/>
        </p:nvSpPr>
        <p:spPr bwMode="auto">
          <a:xfrm>
            <a:off x="3046412" y="3973236"/>
            <a:ext cx="5577840" cy="611787"/>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Procurement</a:t>
            </a:r>
          </a:p>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Expenses/P-Card</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8" name="Arrow: Pentagon 15">
            <a:extLst>
              <a:ext uri="{FF2B5EF4-FFF2-40B4-BE49-F238E27FC236}">
                <a16:creationId xmlns:a16="http://schemas.microsoft.com/office/drawing/2014/main" id="{53F449D3-5626-49F7-9EDE-36D7D0D87662}"/>
              </a:ext>
            </a:extLst>
          </p:cNvPr>
          <p:cNvSpPr/>
          <p:nvPr/>
        </p:nvSpPr>
        <p:spPr bwMode="auto">
          <a:xfrm>
            <a:off x="4113212" y="4575786"/>
            <a:ext cx="5577840" cy="37016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Enterprise Reporting</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9" name="Arrow: Pentagon 15">
            <a:extLst>
              <a:ext uri="{FF2B5EF4-FFF2-40B4-BE49-F238E27FC236}">
                <a16:creationId xmlns:a16="http://schemas.microsoft.com/office/drawing/2014/main" id="{53F449D3-5626-49F7-9EDE-36D7D0D87662}"/>
              </a:ext>
            </a:extLst>
          </p:cNvPr>
          <p:cNvSpPr/>
          <p:nvPr/>
        </p:nvSpPr>
        <p:spPr bwMode="auto">
          <a:xfrm>
            <a:off x="5148406" y="4945950"/>
            <a:ext cx="5577840" cy="37016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Inventory Management</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0" name="Arrow: Pentagon 15">
            <a:extLst>
              <a:ext uri="{FF2B5EF4-FFF2-40B4-BE49-F238E27FC236}">
                <a16:creationId xmlns:a16="http://schemas.microsoft.com/office/drawing/2014/main" id="{53F449D3-5626-49F7-9EDE-36D7D0D87662}"/>
              </a:ext>
            </a:extLst>
          </p:cNvPr>
          <p:cNvSpPr/>
          <p:nvPr/>
        </p:nvSpPr>
        <p:spPr bwMode="auto">
          <a:xfrm>
            <a:off x="6323012" y="5306877"/>
            <a:ext cx="5577840" cy="37016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smtClean="0">
                <a:latin typeface="Arial" panose="020B0604020202020204" pitchFamily="34" charset="0"/>
                <a:cs typeface="Arial" panose="020B0604020202020204" pitchFamily="34" charset="0"/>
              </a:rPr>
              <a:t>Future Modules and Enhancements</a:t>
            </a:r>
            <a:r>
              <a:rPr lang="en-US" sz="1600" dirty="0">
                <a:latin typeface="Arial" panose="020B0604020202020204" pitchFamily="34" charset="0"/>
                <a:cs typeface="Arial" panose="020B0604020202020204" pitchFamily="34" charset="0"/>
              </a:rPr>
              <a:t>	</a:t>
            </a:r>
          </a:p>
          <a:p>
            <a:pPr marL="227013" indent="-227013" eaLnBrk="1" hangingPunct="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989012" y="5867400"/>
            <a:ext cx="9906000"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GO LIVE JUNE 30, 2020</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18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3810000"/>
            <a:ext cx="9134391" cy="2209800"/>
          </a:xfrm>
        </p:spPr>
        <p:txBody>
          <a:bodyPr/>
          <a:lstStyle/>
          <a:p>
            <a:r>
              <a:rPr lang="en-US" dirty="0" smtClean="0"/>
              <a:t>Setting up Chart of Accounts, Object/Function Codes, other Key Elements</a:t>
            </a:r>
          </a:p>
          <a:p>
            <a:r>
              <a:rPr lang="en-US" dirty="0" smtClean="0"/>
              <a:t>Setting up Vendors, Invoice Templates, Payment Options</a:t>
            </a:r>
          </a:p>
          <a:p>
            <a:r>
              <a:rPr lang="en-US" dirty="0" smtClean="0"/>
              <a:t>Setting up  Asset Types and Depreciation Methods</a:t>
            </a:r>
          </a:p>
          <a:p>
            <a:pPr marL="0" indent="0">
              <a:buNone/>
            </a:pPr>
            <a:endParaRPr lang="en-US" dirty="0"/>
          </a:p>
        </p:txBody>
      </p:sp>
      <p:sp>
        <p:nvSpPr>
          <p:cNvPr id="4" name="Arrow: Pentagon 15">
            <a:extLst>
              <a:ext uri="{FF2B5EF4-FFF2-40B4-BE49-F238E27FC236}">
                <a16:creationId xmlns:a16="http://schemas.microsoft.com/office/drawing/2014/main" id="{53F449D3-5626-49F7-9EDE-36D7D0D87662}"/>
              </a:ext>
            </a:extLst>
          </p:cNvPr>
          <p:cNvSpPr/>
          <p:nvPr/>
        </p:nvSpPr>
        <p:spPr bwMode="auto">
          <a:xfrm>
            <a:off x="516573" y="903564"/>
            <a:ext cx="5577840" cy="2243604"/>
          </a:xfrm>
          <a:prstGeom prst="homePlate">
            <a:avLst>
              <a:gd name="adj" fmla="val 38855"/>
            </a:avLst>
          </a:prstGeom>
          <a:gradFill flip="none" rotWithShape="1">
            <a:gsLst>
              <a:gs pos="0">
                <a:srgbClr val="262D7B"/>
              </a:gs>
              <a:gs pos="16000">
                <a:srgbClr val="262D7B"/>
              </a:gs>
              <a:gs pos="16000">
                <a:schemeClr val="bg1">
                  <a:shade val="100000"/>
                  <a:satMod val="115000"/>
                </a:schemeClr>
              </a:gs>
            </a:gsLst>
            <a:lin ang="10800000" scaled="1"/>
            <a:tileRect/>
          </a:gradFill>
          <a:ln>
            <a:solidFill>
              <a:srgbClr val="262D7B"/>
            </a:solidFill>
          </a:ln>
          <a:effectLst/>
          <a:extLst/>
        </p:spPr>
        <p:txBody>
          <a:bodyPr vert="horz" wrap="square" lIns="91440" tIns="45720" rIns="91440" bIns="45720" numCol="1" rtlCol="0" anchor="t" anchorCtr="0" compatLnSpc="1">
            <a:prstTxWarp prst="textNoShape">
              <a:avLst/>
            </a:prstTxWarp>
          </a:bodyPr>
          <a:lstStyle/>
          <a:p>
            <a:pPr marL="227013" indent="-227013" eaLnBrk="1" hangingPunct="1">
              <a:buFont typeface="Arial" panose="020B0604020202020204" pitchFamily="34" charset="0"/>
              <a:buChar char="•"/>
              <a:tabLst>
                <a:tab pos="3314700" algn="l"/>
              </a:tabLst>
            </a:pPr>
            <a:r>
              <a:rPr lang="en-US" sz="1600" dirty="0">
                <a:latin typeface="Arial" panose="020B0604020202020204" pitchFamily="34" charset="0"/>
                <a:cs typeface="Arial" panose="020B0604020202020204" pitchFamily="34" charset="0"/>
              </a:rPr>
              <a:t>Financials	</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General Ledger</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Payables</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Receivables</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Assets</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Cash Management</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Financial Reporting</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Budgetary Controls/Encumbrance Accounting</a:t>
            </a:r>
          </a:p>
          <a:p>
            <a:pPr marL="227013" indent="-227013" eaLnBrk="1" hangingPunct="1">
              <a:buFont typeface="Arial" panose="020B0604020202020204" pitchFamily="34" charset="0"/>
              <a:buChar char="•"/>
            </a:pPr>
            <a:r>
              <a:rPr lang="en-US" sz="1600" dirty="0">
                <a:latin typeface="Arial" panose="020B0604020202020204" pitchFamily="34" charset="0"/>
                <a:cs typeface="Arial" panose="020B0604020202020204" pitchFamily="34" charset="0"/>
              </a:rPr>
              <a:t>Tax</a:t>
            </a:r>
          </a:p>
        </p:txBody>
      </p:sp>
      <p:sp>
        <p:nvSpPr>
          <p:cNvPr id="5" name="Title 1"/>
          <p:cNvSpPr>
            <a:spLocks noGrp="1"/>
          </p:cNvSpPr>
          <p:nvPr>
            <p:ph type="title"/>
          </p:nvPr>
        </p:nvSpPr>
        <p:spPr>
          <a:xfrm>
            <a:off x="1522413" y="381000"/>
            <a:ext cx="9144001" cy="522564"/>
          </a:xfrm>
        </p:spPr>
        <p:txBody>
          <a:bodyPr>
            <a:normAutofit fontScale="90000"/>
          </a:bodyPr>
          <a:lstStyle/>
          <a:p>
            <a:r>
              <a:rPr lang="en-US" dirty="0" smtClean="0"/>
              <a:t>Modules Currently Being Implemented (cont.)</a:t>
            </a:r>
            <a:endParaRPr lang="en-US" dirty="0"/>
          </a:p>
        </p:txBody>
      </p:sp>
    </p:spTree>
    <p:extLst>
      <p:ext uri="{BB962C8B-B14F-4D97-AF65-F5344CB8AC3E}">
        <p14:creationId xmlns:p14="http://schemas.microsoft.com/office/powerpoint/2010/main" val="2272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6F06528-88BB-4209-8D46-C99A3E3E1C4C}" vid="{19CAFFE7-6245-428F-A3B6-FEED476B017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412A3510A29A4F8478147AA5B23F19" ma:contentTypeVersion="2" ma:contentTypeDescription="Create a new document." ma:contentTypeScope="" ma:versionID="b123079c7e2fb5d567360c14c7f4067f">
  <xsd:schema xmlns:xsd="http://www.w3.org/2001/XMLSchema" xmlns:xs="http://www.w3.org/2001/XMLSchema" xmlns:p="http://schemas.microsoft.com/office/2006/metadata/properties" xmlns:ns3="ad6d54cc-cb27-4be6-972c-2120047a6929" targetNamespace="http://schemas.microsoft.com/office/2006/metadata/properties" ma:root="true" ma:fieldsID="7dc188f6badf075a0f27e3779484b134" ns3:_="">
    <xsd:import namespace="ad6d54cc-cb27-4be6-972c-2120047a692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d54cc-cb27-4be6-972c-2120047a6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A81AE1-C1C6-49B9-AEA7-0822EF5B86F4}">
  <ds:schemaRefs>
    <ds:schemaRef ds:uri="http://schemas.microsoft.com/sharepoint/v3/contenttype/forms"/>
  </ds:schemaRefs>
</ds:datastoreItem>
</file>

<file path=customXml/itemProps2.xml><?xml version="1.0" encoding="utf-8"?>
<ds:datastoreItem xmlns:ds="http://schemas.openxmlformats.org/officeDocument/2006/customXml" ds:itemID="{23785794-B4DE-466F-AA85-A7F382E9D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6d54cc-cb27-4be6-972c-2120047a6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7940B4-B2F0-4D86-8D37-740B4B76C345}">
  <ds:schemaRefs>
    <ds:schemaRef ds:uri="http://purl.org/dc/terms/"/>
    <ds:schemaRef ds:uri="http://schemas.openxmlformats.org/package/2006/metadata/core-properties"/>
    <ds:schemaRef ds:uri="http://purl.org/dc/dcmitype/"/>
    <ds:schemaRef ds:uri="http://schemas.microsoft.com/office/infopath/2007/PartnerControls"/>
    <ds:schemaRef ds:uri="ad6d54cc-cb27-4be6-972c-2120047a6929"/>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Software</Template>
  <TotalTime>754</TotalTime>
  <Words>2386</Words>
  <Application>Microsoft Office PowerPoint</Application>
  <PresentationFormat>Custom</PresentationFormat>
  <Paragraphs>305</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Corbel</vt:lpstr>
      <vt:lpstr>Digital Blue Tunnel 16x9</vt:lpstr>
      <vt:lpstr>Software Implementation</vt:lpstr>
      <vt:lpstr>Evolution of ARDOT Technology</vt:lpstr>
      <vt:lpstr>Decisions and Status</vt:lpstr>
      <vt:lpstr>Implementer and Software Provider</vt:lpstr>
      <vt:lpstr>Oracle Cloud Solution</vt:lpstr>
      <vt:lpstr>Teams</vt:lpstr>
      <vt:lpstr>CHANGE MANAGEMENT CHAMPIONS</vt:lpstr>
      <vt:lpstr>Modules Currently Being Implemented</vt:lpstr>
      <vt:lpstr>Modules Currently Being Implemented (cont.)</vt:lpstr>
      <vt:lpstr>New Look for ARDOT – Chart of Accounts</vt:lpstr>
      <vt:lpstr>Modules Currently Being Implemented (cont.)</vt:lpstr>
      <vt:lpstr>Modules Currently Being Implemented (cont.)</vt:lpstr>
      <vt:lpstr>Modules Currently Being Implemented (cont.)</vt:lpstr>
      <vt:lpstr>Modules Currently Being Implemented (cont.)</vt:lpstr>
      <vt:lpstr>Future Modules and Enhancements</vt:lpstr>
      <vt:lpstr>What will the Oracle System Look Like? </vt:lpstr>
      <vt:lpstr>New Look for ARDOT – Sign In Page</vt:lpstr>
      <vt:lpstr>New Look for ARDOT – Landing Page</vt:lpstr>
      <vt:lpstr>PAYABLES</vt:lpstr>
      <vt:lpstr>PowerPoint Presentation</vt:lpstr>
      <vt:lpstr>PowerPoint Presentation</vt:lpstr>
      <vt:lpstr>PowerPoint Presentation</vt:lpstr>
      <vt:lpstr>System Requirements – High Level</vt:lpstr>
      <vt:lpstr>What’s Next</vt:lpstr>
      <vt:lpstr>PowerPoint Presentation</vt:lpstr>
      <vt:lpstr>PowerPoint Presentation</vt:lpstr>
      <vt:lpstr>Contact Information</vt:lpstr>
    </vt:vector>
  </TitlesOfParts>
  <Company>AHTD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Implementation</dc:title>
  <dc:creator>Patton, Patrick D.</dc:creator>
  <cp:lastModifiedBy>Patton, Patrick D.</cp:lastModifiedBy>
  <cp:revision>76</cp:revision>
  <cp:lastPrinted>2019-08-09T15:23:01Z</cp:lastPrinted>
  <dcterms:created xsi:type="dcterms:W3CDTF">2019-04-04T19:59:09Z</dcterms:created>
  <dcterms:modified xsi:type="dcterms:W3CDTF">2019-08-09T16:57:16Z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0x010100C3412A3510A29A4F8478147AA5B23F19</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